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4" r:id="rId4"/>
    <p:sldId id="265" r:id="rId5"/>
    <p:sldId id="263" r:id="rId6"/>
    <p:sldId id="258" r:id="rId7"/>
    <p:sldId id="267" r:id="rId8"/>
    <p:sldId id="259" r:id="rId9"/>
    <p:sldId id="262" r:id="rId10"/>
    <p:sldId id="261" r:id="rId11"/>
    <p:sldId id="270" r:id="rId12"/>
    <p:sldId id="260" r:id="rId13"/>
    <p:sldId id="266" r:id="rId14"/>
    <p:sldId id="271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3E6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7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3C0AA-77EC-49AB-AA97-6B702D017313}" type="datetimeFigureOut">
              <a:rPr lang="fr-FR" smtClean="0"/>
              <a:t>10/01/2024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B16050-B84A-4911-91BC-C0353F3B3E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645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05EA21-86C7-99EF-A3FA-6E85FC0B7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757DFC-844D-7E97-7825-7913BD1C34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4ED0526-6C5B-1C6C-6E69-8048A7A3A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820372-D06D-4D58-BFE4-B6DF07A80388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5CD2C2-1142-70F5-7551-BEA6DC8E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EBB21BB-8718-5D0C-27A1-2FF1628A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771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F23EC5-D2D1-916A-E225-B1D5EB5B0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7B550E2-8741-6F93-E294-22DB5D45D3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495EED3-EB12-9023-5CAC-F0FF59EED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4B9B8-4158-4A13-9BCC-82EA590E1D44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913315B-233F-4D90-B30F-7033F182C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3CED9A-A09A-BC5A-C52F-8B1EBF17D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3614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A7A4675-2F5C-DE48-1883-325A58B652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71232C4-23C4-695D-D78C-02D3480404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C3578F4-F690-45B3-7565-C0C6B15D2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14BBA-8D93-45F9-8C97-96A39AEA1891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AFFD19-5C13-EC94-6578-E6985E672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9A9B73-5191-BAE7-8081-10C52B1A2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0765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1A9625-51DF-5FDA-7129-75821610D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146E49-5B8C-284E-4308-69D5BA2E6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FDECD3-C46B-A23F-2E89-0EE98B06C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4A02-FAB6-499B-A04C-DDC4627E2680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DD4F3AB-42CF-41C4-BC83-792AB468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C493FDA-E852-6F83-8DCF-45DD9F4B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6083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3FBC6D-5CD4-B8A7-F27F-00ADA7613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FA840F-F960-1B62-5807-93EFEAC17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AB9032-D995-46E0-1FFB-1ECBD1050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CD1E1-5881-4208-8BF2-3935AFB75460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773CBE-CEED-95EB-D94F-5714CAD48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59CA92-FF47-EF40-8D2C-7B4026C61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492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872019-DD17-1554-D2FC-9E29BCA42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DEC638D-730C-818E-3AE1-035FACD153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27C375E-1688-E811-5971-ED8762465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E72B895-1798-1951-D4F0-88C8E2123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B729D-983F-4345-9FC1-9EA66AD62C19}" type="datetime1">
              <a:rPr lang="fr-FR" smtClean="0"/>
              <a:t>10/01/2024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31CA44-CC15-20E3-5480-2D09C9222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9D5A61-DD54-DD69-6681-F299A5578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779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132A62-91F2-145B-2E58-E489D39F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539D8F0-2938-9AD7-61BB-ED10D0CBE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C7F26B-BD75-A572-BEBD-25444E453E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274AB2-CB91-C229-DD54-8B7576B64C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95EE8A1-735C-A2E4-A58A-53D77F04A6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8F89665-998B-59BC-F50A-128F427AF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0A0B1-5CD6-46D5-A879-2777D2357296}" type="datetime1">
              <a:rPr lang="fr-FR" smtClean="0"/>
              <a:t>10/01/2024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51A7524-2368-0269-43C7-59D5CDEA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5E98D0A-5393-0029-27A4-117E0339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382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F4416F-0A8A-C156-07F6-E4E9BE24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1EF046-4FF3-B6E0-BE93-BB8EC463C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12ECD-1F2B-4AEE-BF8B-61095F2263F3}" type="datetime1">
              <a:rPr lang="fr-FR" smtClean="0"/>
              <a:t>10/01/2024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FB080C-187A-621D-102A-C5F514C4E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55448E-C551-E2D8-0782-B1A31338A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3570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ADA0744-B38E-955F-72AA-EA4710D1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87BD6-F500-4E65-9A66-394592F491C3}" type="datetime1">
              <a:rPr lang="fr-FR" smtClean="0"/>
              <a:t>10/01/2024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4C5CDAF-AE5E-133F-F139-B5648C19A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1BD5C5-AF5B-BEBD-8DF4-DE4254417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105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8F9DFF-5155-4283-F362-A36D6E46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751468-63A4-41B2-B798-81FB5B91C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6E711A-2679-3040-EA91-9FFDAFA4B7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09E816-88DA-5405-556C-A5249FE0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22B13-FA5F-4594-994D-03D96BB06441}" type="datetime1">
              <a:rPr lang="fr-FR" smtClean="0"/>
              <a:t>10/01/2024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05D0471-599A-7FE1-0992-9A4A23977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9D181A9-31D4-DA15-92F0-A0EA89B5A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526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352739-589E-E696-4EE3-8A49B3D7E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0AAEDF4-1EC4-F0B5-F6F8-74AA18CF55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83881FE-8039-B0E2-0EB4-F398CF3753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6BC962-428B-EFB6-C0A7-FF420806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AA2E0-E207-4721-B0CB-6F1365C64B75}" type="datetime1">
              <a:rPr lang="fr-FR" smtClean="0"/>
              <a:t>10/01/2024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EAA39D-161F-C131-D290-7AFB9B1D4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641C5C5-79CB-70F4-90BA-7A56B0CDA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98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DE9F72A-0A85-A71C-C8EF-943E450E3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9C6CE91-09E2-E477-309D-F50ACB5BD4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A19CE5A-0CE0-BBDF-07A8-BD1E4DEC35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9ABE6-34ED-4F46-84C3-5CB530ED43B8}" type="datetime1">
              <a:rPr lang="fr-FR" smtClean="0"/>
              <a:t>10/01/2024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C70626B-5B5F-EF41-A69B-677E2CAD6A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/>
              <a:t>Open Weather App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E8AC74-0834-7C60-D096-489CE783F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E61AE-71B5-48B2-9573-68A77925FD5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267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tags" Target="../tags/tag139.xml"/><Relationship Id="rId21" Type="http://schemas.openxmlformats.org/officeDocument/2006/relationships/tags" Target="../tags/tag134.xml"/><Relationship Id="rId34" Type="http://schemas.openxmlformats.org/officeDocument/2006/relationships/image" Target="../media/image26.svg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33" Type="http://schemas.openxmlformats.org/officeDocument/2006/relationships/image" Target="../media/image25.png"/><Relationship Id="rId38" Type="http://schemas.openxmlformats.org/officeDocument/2006/relationships/image" Target="../media/image30.svg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29" Type="http://schemas.openxmlformats.org/officeDocument/2006/relationships/tags" Target="../tags/tag142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32" Type="http://schemas.openxmlformats.org/officeDocument/2006/relationships/slideLayout" Target="../slideLayouts/slideLayout2.xml"/><Relationship Id="rId37" Type="http://schemas.openxmlformats.org/officeDocument/2006/relationships/image" Target="../media/image29.png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28" Type="http://schemas.openxmlformats.org/officeDocument/2006/relationships/tags" Target="../tags/tag141.xml"/><Relationship Id="rId36" Type="http://schemas.openxmlformats.org/officeDocument/2006/relationships/image" Target="../media/image28.svg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31" Type="http://schemas.openxmlformats.org/officeDocument/2006/relationships/tags" Target="../tags/tag144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Relationship Id="rId27" Type="http://schemas.openxmlformats.org/officeDocument/2006/relationships/tags" Target="../tags/tag140.xml"/><Relationship Id="rId30" Type="http://schemas.openxmlformats.org/officeDocument/2006/relationships/tags" Target="../tags/tag143.xml"/><Relationship Id="rId35" Type="http://schemas.openxmlformats.org/officeDocument/2006/relationships/image" Target="../media/image27.png"/><Relationship Id="rId8" Type="http://schemas.openxmlformats.org/officeDocument/2006/relationships/tags" Target="../tags/tag121.xml"/><Relationship Id="rId3" Type="http://schemas.openxmlformats.org/officeDocument/2006/relationships/tags" Target="../tags/tag1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52.xml"/><Relationship Id="rId13" Type="http://schemas.openxmlformats.org/officeDocument/2006/relationships/image" Target="../media/image33.png"/><Relationship Id="rId3" Type="http://schemas.openxmlformats.org/officeDocument/2006/relationships/tags" Target="../tags/tag147.xml"/><Relationship Id="rId7" Type="http://schemas.openxmlformats.org/officeDocument/2006/relationships/tags" Target="../tags/tag151.xml"/><Relationship Id="rId12" Type="http://schemas.openxmlformats.org/officeDocument/2006/relationships/image" Target="../media/image32.png"/><Relationship Id="rId2" Type="http://schemas.openxmlformats.org/officeDocument/2006/relationships/tags" Target="../tags/tag146.xml"/><Relationship Id="rId16" Type="http://schemas.openxmlformats.org/officeDocument/2006/relationships/image" Target="../media/image36.png"/><Relationship Id="rId1" Type="http://schemas.openxmlformats.org/officeDocument/2006/relationships/tags" Target="../tags/tag145.xml"/><Relationship Id="rId6" Type="http://schemas.openxmlformats.org/officeDocument/2006/relationships/tags" Target="../tags/tag150.xml"/><Relationship Id="rId11" Type="http://schemas.openxmlformats.org/officeDocument/2006/relationships/image" Target="../media/image31.png"/><Relationship Id="rId5" Type="http://schemas.openxmlformats.org/officeDocument/2006/relationships/tags" Target="../tags/tag149.xml"/><Relationship Id="rId15" Type="http://schemas.openxmlformats.org/officeDocument/2006/relationships/image" Target="../media/image35.png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48.xml"/><Relationship Id="rId9" Type="http://schemas.openxmlformats.org/officeDocument/2006/relationships/tags" Target="../tags/tag153.xml"/><Relationship Id="rId1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61.xml"/><Relationship Id="rId13" Type="http://schemas.openxmlformats.org/officeDocument/2006/relationships/tags" Target="../tags/tag166.xml"/><Relationship Id="rId18" Type="http://schemas.openxmlformats.org/officeDocument/2006/relationships/tags" Target="../tags/tag171.xml"/><Relationship Id="rId3" Type="http://schemas.openxmlformats.org/officeDocument/2006/relationships/tags" Target="../tags/tag156.xml"/><Relationship Id="rId21" Type="http://schemas.openxmlformats.org/officeDocument/2006/relationships/hyperlink" Target="https://www.figma.com/file/91ZgQhoo5W1fAfQzZKCaM2/DB_open_weather_app?type=whiteboard&amp;node-id=0-1&amp;t=zuChlPNgSyz0mgCD-0" TargetMode="External"/><Relationship Id="rId7" Type="http://schemas.openxmlformats.org/officeDocument/2006/relationships/tags" Target="../tags/tag160.xml"/><Relationship Id="rId12" Type="http://schemas.openxmlformats.org/officeDocument/2006/relationships/tags" Target="../tags/tag165.xml"/><Relationship Id="rId17" Type="http://schemas.openxmlformats.org/officeDocument/2006/relationships/tags" Target="../tags/tag170.xml"/><Relationship Id="rId25" Type="http://schemas.openxmlformats.org/officeDocument/2006/relationships/image" Target="../media/image40.svg"/><Relationship Id="rId2" Type="http://schemas.openxmlformats.org/officeDocument/2006/relationships/tags" Target="../tags/tag155.xml"/><Relationship Id="rId16" Type="http://schemas.openxmlformats.org/officeDocument/2006/relationships/tags" Target="../tags/tag169.xml"/><Relationship Id="rId20" Type="http://schemas.openxmlformats.org/officeDocument/2006/relationships/slideLayout" Target="../slideLayouts/slideLayout2.xml"/><Relationship Id="rId1" Type="http://schemas.openxmlformats.org/officeDocument/2006/relationships/tags" Target="../tags/tag154.xml"/><Relationship Id="rId6" Type="http://schemas.openxmlformats.org/officeDocument/2006/relationships/tags" Target="../tags/tag159.xml"/><Relationship Id="rId11" Type="http://schemas.openxmlformats.org/officeDocument/2006/relationships/tags" Target="../tags/tag164.xml"/><Relationship Id="rId24" Type="http://schemas.openxmlformats.org/officeDocument/2006/relationships/image" Target="../media/image39.png"/><Relationship Id="rId5" Type="http://schemas.openxmlformats.org/officeDocument/2006/relationships/tags" Target="../tags/tag158.xml"/><Relationship Id="rId15" Type="http://schemas.openxmlformats.org/officeDocument/2006/relationships/tags" Target="../tags/tag168.xml"/><Relationship Id="rId23" Type="http://schemas.openxmlformats.org/officeDocument/2006/relationships/image" Target="../media/image38.svg"/><Relationship Id="rId10" Type="http://schemas.openxmlformats.org/officeDocument/2006/relationships/tags" Target="../tags/tag163.xml"/><Relationship Id="rId19" Type="http://schemas.openxmlformats.org/officeDocument/2006/relationships/tags" Target="../tags/tag172.xml"/><Relationship Id="rId4" Type="http://schemas.openxmlformats.org/officeDocument/2006/relationships/tags" Target="../tags/tag157.xml"/><Relationship Id="rId9" Type="http://schemas.openxmlformats.org/officeDocument/2006/relationships/tags" Target="../tags/tag162.xml"/><Relationship Id="rId14" Type="http://schemas.openxmlformats.org/officeDocument/2006/relationships/tags" Target="../tags/tag167.xml"/><Relationship Id="rId22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hyperlink" Target="https://www.figma.com/file/0TeoqPtUp7gtM74BHsatwW/3WA-Weather-App?type=design&amp;node-id=46-3389&amp;mode=design&amp;t=huD4stu5m2AYqywT-0" TargetMode="Externa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hyperlink" Target="https://www.figma.com/file/0TeoqPtUp7gtM74BHsatwW/3WA-Weather-App?type=design&amp;node-id=52-2144&amp;mode=design&amp;t=w79rOfkXLSn6sPa2-0" TargetMode="External"/><Relationship Id="rId5" Type="http://schemas.openxmlformats.org/officeDocument/2006/relationships/hyperlink" Target="https://open-weather-app-study.netlify.app/" TargetMode="Externa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13" Type="http://schemas.openxmlformats.org/officeDocument/2006/relationships/tags" Target="../tags/tag22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12" Type="http://schemas.openxmlformats.org/officeDocument/2006/relationships/tags" Target="../tags/tag21.xml"/><Relationship Id="rId17" Type="http://schemas.openxmlformats.org/officeDocument/2006/relationships/tags" Target="../tags/tag26.xml"/><Relationship Id="rId2" Type="http://schemas.openxmlformats.org/officeDocument/2006/relationships/tags" Target="../tags/tag11.xml"/><Relationship Id="rId16" Type="http://schemas.openxmlformats.org/officeDocument/2006/relationships/tags" Target="../tags/tag25.xml"/><Relationship Id="rId20" Type="http://schemas.openxmlformats.org/officeDocument/2006/relationships/image" Target="../media/image3.svg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11" Type="http://schemas.openxmlformats.org/officeDocument/2006/relationships/tags" Target="../tags/tag20.xml"/><Relationship Id="rId5" Type="http://schemas.openxmlformats.org/officeDocument/2006/relationships/tags" Target="../tags/tag14.xml"/><Relationship Id="rId15" Type="http://schemas.openxmlformats.org/officeDocument/2006/relationships/tags" Target="../tags/tag24.xml"/><Relationship Id="rId10" Type="http://schemas.openxmlformats.org/officeDocument/2006/relationships/tags" Target="../tags/tag19.xml"/><Relationship Id="rId19" Type="http://schemas.openxmlformats.org/officeDocument/2006/relationships/image" Target="../media/image2.png"/><Relationship Id="rId4" Type="http://schemas.openxmlformats.org/officeDocument/2006/relationships/tags" Target="../tags/tag13.xml"/><Relationship Id="rId9" Type="http://schemas.openxmlformats.org/officeDocument/2006/relationships/tags" Target="../tags/tag18.xml"/><Relationship Id="rId14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39.xml"/><Relationship Id="rId18" Type="http://schemas.openxmlformats.org/officeDocument/2006/relationships/tags" Target="../tags/tag44.xml"/><Relationship Id="rId26" Type="http://schemas.openxmlformats.org/officeDocument/2006/relationships/tags" Target="../tags/tag52.xml"/><Relationship Id="rId39" Type="http://schemas.openxmlformats.org/officeDocument/2006/relationships/image" Target="../media/image5.svg"/><Relationship Id="rId21" Type="http://schemas.openxmlformats.org/officeDocument/2006/relationships/tags" Target="../tags/tag47.xml"/><Relationship Id="rId34" Type="http://schemas.openxmlformats.org/officeDocument/2006/relationships/tags" Target="../tags/tag60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tags" Target="../tags/tag43.xml"/><Relationship Id="rId25" Type="http://schemas.openxmlformats.org/officeDocument/2006/relationships/tags" Target="../tags/tag51.xml"/><Relationship Id="rId33" Type="http://schemas.openxmlformats.org/officeDocument/2006/relationships/tags" Target="../tags/tag59.xml"/><Relationship Id="rId38" Type="http://schemas.openxmlformats.org/officeDocument/2006/relationships/image" Target="../media/image4.png"/><Relationship Id="rId2" Type="http://schemas.openxmlformats.org/officeDocument/2006/relationships/tags" Target="../tags/tag28.xml"/><Relationship Id="rId16" Type="http://schemas.openxmlformats.org/officeDocument/2006/relationships/tags" Target="../tags/tag42.xml"/><Relationship Id="rId20" Type="http://schemas.openxmlformats.org/officeDocument/2006/relationships/tags" Target="../tags/tag46.xml"/><Relationship Id="rId29" Type="http://schemas.openxmlformats.org/officeDocument/2006/relationships/tags" Target="../tags/tag55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24" Type="http://schemas.openxmlformats.org/officeDocument/2006/relationships/tags" Target="../tags/tag50.xml"/><Relationship Id="rId32" Type="http://schemas.openxmlformats.org/officeDocument/2006/relationships/tags" Target="../tags/tag58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23" Type="http://schemas.openxmlformats.org/officeDocument/2006/relationships/tags" Target="../tags/tag49.xml"/><Relationship Id="rId28" Type="http://schemas.openxmlformats.org/officeDocument/2006/relationships/tags" Target="../tags/tag54.xml"/><Relationship Id="rId36" Type="http://schemas.openxmlformats.org/officeDocument/2006/relationships/tags" Target="../tags/tag62.xml"/><Relationship Id="rId10" Type="http://schemas.openxmlformats.org/officeDocument/2006/relationships/tags" Target="../tags/tag36.xml"/><Relationship Id="rId19" Type="http://schemas.openxmlformats.org/officeDocument/2006/relationships/tags" Target="../tags/tag45.xml"/><Relationship Id="rId31" Type="http://schemas.openxmlformats.org/officeDocument/2006/relationships/tags" Target="../tags/tag57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Relationship Id="rId22" Type="http://schemas.openxmlformats.org/officeDocument/2006/relationships/tags" Target="../tags/tag48.xml"/><Relationship Id="rId27" Type="http://schemas.openxmlformats.org/officeDocument/2006/relationships/tags" Target="../tags/tag53.xml"/><Relationship Id="rId30" Type="http://schemas.openxmlformats.org/officeDocument/2006/relationships/tags" Target="../tags/tag56.xml"/><Relationship Id="rId35" Type="http://schemas.openxmlformats.org/officeDocument/2006/relationships/tags" Target="../tags/tag61.xml"/><Relationship Id="rId8" Type="http://schemas.openxmlformats.org/officeDocument/2006/relationships/tags" Target="../tags/tag34.xml"/><Relationship Id="rId3" Type="http://schemas.openxmlformats.org/officeDocument/2006/relationships/tags" Target="../tags/tag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18" Type="http://schemas.openxmlformats.org/officeDocument/2006/relationships/image" Target="../media/image7.svg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17" Type="http://schemas.openxmlformats.org/officeDocument/2006/relationships/image" Target="../media/image6.png"/><Relationship Id="rId2" Type="http://schemas.openxmlformats.org/officeDocument/2006/relationships/tags" Target="../tags/tag64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video" Target="NULL" TargetMode="Externa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1.xml"/><Relationship Id="rId5" Type="http://schemas.microsoft.com/office/2007/relationships/media" Target="../media/media1.mp4"/><Relationship Id="rId4" Type="http://schemas.openxmlformats.org/officeDocument/2006/relationships/tags" Target="../tags/tag8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image" Target="../media/image10.png"/><Relationship Id="rId3" Type="http://schemas.openxmlformats.org/officeDocument/2006/relationships/tags" Target="../tags/tag84.xml"/><Relationship Id="rId7" Type="http://schemas.openxmlformats.org/officeDocument/2006/relationships/tags" Target="../tags/tag88.xml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tags" Target="../tags/tag83.xml"/><Relationship Id="rId16" Type="http://schemas.openxmlformats.org/officeDocument/2006/relationships/image" Target="../media/image13.png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15" Type="http://schemas.openxmlformats.org/officeDocument/2006/relationships/image" Target="../media/image12.png"/><Relationship Id="rId10" Type="http://schemas.openxmlformats.org/officeDocument/2006/relationships/tags" Target="../tags/tag91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tags" Target="../tags/tag104.xml"/><Relationship Id="rId18" Type="http://schemas.openxmlformats.org/officeDocument/2006/relationships/image" Target="../media/image18.sv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tags" Target="../tags/tag103.xml"/><Relationship Id="rId17" Type="http://schemas.openxmlformats.org/officeDocument/2006/relationships/image" Target="../media/image17.png"/><Relationship Id="rId2" Type="http://schemas.openxmlformats.org/officeDocument/2006/relationships/tags" Target="../tags/tag93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tags" Target="../tags/tag102.xml"/><Relationship Id="rId5" Type="http://schemas.openxmlformats.org/officeDocument/2006/relationships/tags" Target="../tags/tag96.xml"/><Relationship Id="rId15" Type="http://schemas.openxmlformats.org/officeDocument/2006/relationships/image" Target="../media/image15.png"/><Relationship Id="rId10" Type="http://schemas.openxmlformats.org/officeDocument/2006/relationships/tags" Target="../tags/tag101.xml"/><Relationship Id="rId19" Type="http://schemas.openxmlformats.org/officeDocument/2006/relationships/image" Target="../media/image19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23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image" Target="../media/image22.png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image" Target="../media/image21.png"/><Relationship Id="rId5" Type="http://schemas.openxmlformats.org/officeDocument/2006/relationships/tags" Target="../tags/tag109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D14FC2-7682-E884-F71C-89E64568F097}"/>
              </a:ext>
            </a:extLst>
          </p:cNvPr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4000" y="2455620"/>
            <a:ext cx="9144000" cy="1111879"/>
          </a:xfrm>
          <a:noFill/>
        </p:spPr>
        <p:txBody>
          <a:bodyPr/>
          <a:lstStyle/>
          <a:p>
            <a:r>
              <a:rPr lang="fr-FR" b="1" dirty="0"/>
              <a:t>Open </a:t>
            </a:r>
            <a:r>
              <a:rPr lang="fr-FR" b="1" dirty="0" err="1"/>
              <a:t>Weather</a:t>
            </a:r>
            <a:r>
              <a:rPr lang="fr-FR" b="1" dirty="0"/>
              <a:t> App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0F20B7-1099-2BEB-F101-DB4CFCE26BAF}"/>
              </a:ext>
            </a:extLst>
          </p:cNvPr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3306061" y="5752415"/>
            <a:ext cx="2960451" cy="418728"/>
          </a:xfrm>
        </p:spPr>
        <p:txBody>
          <a:bodyPr>
            <a:normAutofit lnSpcReduction="10000"/>
          </a:bodyPr>
          <a:lstStyle/>
          <a:p>
            <a:pPr algn="r"/>
            <a:r>
              <a:rPr lang="fr-FR" dirty="0"/>
              <a:t>DARDÉ Marina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2D222C33-CD90-A8C0-A4D8-13AE6F2F4C8E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6266512" y="5752415"/>
            <a:ext cx="2960451" cy="41872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/>
              <a:t>| 3WA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6DAD8CE-03CC-2A5E-C1A2-EB4B7A1A365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965036" y="3594844"/>
            <a:ext cx="6261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Application perméante accéder  aux donnés météo  courantes, historiques et la  prévision météo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099A92-7B97-C3A5-C565-F0D40DB781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0"/>
            <a:ext cx="124996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52000">
                <a:srgbClr val="233E6F"/>
              </a:gs>
              <a:gs pos="0">
                <a:schemeClr val="accent1">
                  <a:lumMod val="30000"/>
                  <a:lumOff val="70000"/>
                </a:schemeClr>
              </a:gs>
            </a:gsLst>
            <a:lin ang="18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8" name="Image 7" descr="Une image contenant œuf, léger&#10;&#10;Description générée automatiquement">
            <a:extLst>
              <a:ext uri="{FF2B5EF4-FFF2-40B4-BE49-F238E27FC236}">
                <a16:creationId xmlns:a16="http://schemas.microsoft.com/office/drawing/2014/main" id="{9BDB12A2-A17F-218E-7E30-C8E5F3E552C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1624" y="-616247"/>
            <a:ext cx="2422849" cy="238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81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90C3C77-B691-D5E4-E388-4F8660F5ECE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835FAAA-F0ED-CC56-FEFC-6D250559B41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326923" y="371075"/>
            <a:ext cx="3487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highlight>
                  <a:srgbClr val="233E6F"/>
                </a:highlight>
              </a:rPr>
              <a:t>Schéma </a:t>
            </a:r>
            <a:r>
              <a:rPr lang="fr-FR" b="1" dirty="0" err="1">
                <a:solidFill>
                  <a:schemeClr val="bg1"/>
                </a:solidFill>
                <a:highlight>
                  <a:srgbClr val="233E6F"/>
                </a:highlight>
              </a:rPr>
              <a:t>access</a:t>
            </a:r>
            <a:r>
              <a:rPr lang="fr-FR" b="1" dirty="0">
                <a:solidFill>
                  <a:schemeClr val="bg1"/>
                </a:solidFill>
                <a:highlight>
                  <a:srgbClr val="233E6F"/>
                </a:highlight>
              </a:rPr>
              <a:t> JWT et </a:t>
            </a:r>
            <a:r>
              <a:rPr lang="fr-FR" b="1" dirty="0" err="1">
                <a:solidFill>
                  <a:schemeClr val="bg1"/>
                </a:solidFill>
                <a:highlight>
                  <a:srgbClr val="233E6F"/>
                </a:highlight>
              </a:rPr>
              <a:t>Refresh</a:t>
            </a:r>
            <a:r>
              <a:rPr lang="fr-FR" b="1" dirty="0">
                <a:solidFill>
                  <a:schemeClr val="bg1"/>
                </a:solidFill>
                <a:highlight>
                  <a:srgbClr val="233E6F"/>
                </a:highlight>
              </a:rPr>
              <a:t> JWT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AB05B67-FF73-5391-7E6B-0DD8A3338F54}"/>
              </a:ext>
            </a:extLst>
          </p:cNvPr>
          <p:cNvCxnSpPr>
            <a:cxnSpLocks/>
          </p:cNvCxnSpPr>
          <p:nvPr>
            <p:custDataLst>
              <p:tags r:id="rId3"/>
            </p:custDataLst>
          </p:nvPr>
        </p:nvCxnSpPr>
        <p:spPr>
          <a:xfrm>
            <a:off x="2415396" y="1173192"/>
            <a:ext cx="0" cy="49549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138A1ED-1ECA-1020-AE5E-82FB1BF23BAB}"/>
              </a:ext>
            </a:extLst>
          </p:cNvPr>
          <p:cNvCxnSpPr>
            <a:cxnSpLocks/>
          </p:cNvCxnSpPr>
          <p:nvPr>
            <p:custDataLst>
              <p:tags r:id="rId4"/>
            </p:custDataLst>
          </p:nvPr>
        </p:nvCxnSpPr>
        <p:spPr>
          <a:xfrm>
            <a:off x="9851365" y="1121433"/>
            <a:ext cx="0" cy="50066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Graphique 8" descr="Utilisateur avec un remplissage uni">
            <a:extLst>
              <a:ext uri="{FF2B5EF4-FFF2-40B4-BE49-F238E27FC236}">
                <a16:creationId xmlns:a16="http://schemas.microsoft.com/office/drawing/2014/main" id="{6936DFC7-C696-214D-9BA7-DDF97928B2B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55451" y="453192"/>
            <a:ext cx="720000" cy="720000"/>
          </a:xfrm>
          <a:prstGeom prst="rect">
            <a:avLst/>
          </a:prstGeom>
        </p:spPr>
      </p:pic>
      <p:pic>
        <p:nvPicPr>
          <p:cNvPr id="10" name="Graphique 9" descr="Serveur contour">
            <a:extLst>
              <a:ext uri="{FF2B5EF4-FFF2-40B4-BE49-F238E27FC236}">
                <a16:creationId xmlns:a16="http://schemas.microsoft.com/office/drawing/2014/main" id="{1853C4C5-460E-72D3-CAA6-FC7F365D681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602565" y="453192"/>
            <a:ext cx="720000" cy="7200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7F71B10-791E-A1BA-60BA-0B1A2CDFFE1A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714254" y="998878"/>
            <a:ext cx="628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Login</a:t>
            </a:r>
            <a:r>
              <a:rPr lang="fr-FR" dirty="0"/>
              <a:t> 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7AAE8DD3-8ED0-2A1F-B463-EFCC45C6264C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2930523" y="1726821"/>
            <a:ext cx="6280030" cy="0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344FD511-1139-474B-CED8-B8FB6A00391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154589" y="1391974"/>
            <a:ext cx="1882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/>
              <a:t>Access +</a:t>
            </a:r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tokens</a:t>
            </a:r>
            <a:r>
              <a:rPr lang="fr-FR" sz="1400" dirty="0"/>
              <a:t>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61DD00B-68CE-0DA6-78CA-1AE2AA058AF0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743022" y="1899793"/>
            <a:ext cx="3608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Protected</a:t>
            </a:r>
            <a:r>
              <a:rPr lang="fr-FR" sz="1400" dirty="0"/>
              <a:t> </a:t>
            </a:r>
            <a:r>
              <a:rPr lang="fr-FR" sz="1400" dirty="0" err="1"/>
              <a:t>endpoint</a:t>
            </a:r>
            <a:r>
              <a:rPr lang="fr-FR" sz="1400" dirty="0"/>
              <a:t>: </a:t>
            </a:r>
            <a:r>
              <a:rPr lang="fr-FR" sz="1400" dirty="0" err="1"/>
              <a:t>jwt</a:t>
            </a:r>
            <a:r>
              <a:rPr lang="fr-FR" sz="1400" dirty="0"/>
              <a:t> (10min) +</a:t>
            </a:r>
            <a:r>
              <a:rPr lang="fr-FR" sz="1400" dirty="0" err="1"/>
              <a:t>refresh</a:t>
            </a:r>
            <a:r>
              <a:rPr lang="fr-FR" sz="1400" dirty="0"/>
              <a:t> (30d)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2A2524A4-CE9F-B75D-10FA-F3E5C3BB9A3A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 flipH="1">
            <a:off x="2993365" y="2772386"/>
            <a:ext cx="6280030" cy="0"/>
          </a:xfrm>
          <a:prstGeom prst="straightConnector1">
            <a:avLst/>
          </a:prstGeom>
          <a:ln w="952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5379634F-A9FC-1716-650A-A02217AC73D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315469" y="2402805"/>
            <a:ext cx="3466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Jwt</a:t>
            </a:r>
            <a:r>
              <a:rPr lang="fr-FR" sz="1400" dirty="0"/>
              <a:t>  est valide ? Les données sont envoyées 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D7D4674-9AC8-6369-8EB6-626E7CD13C9B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 flipH="1">
            <a:off x="2978070" y="3330319"/>
            <a:ext cx="62800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>
            <a:extLst>
              <a:ext uri="{FF2B5EF4-FFF2-40B4-BE49-F238E27FC236}">
                <a16:creationId xmlns:a16="http://schemas.microsoft.com/office/drawing/2014/main" id="{0A73E076-BC0F-6DE7-6B3D-A2E626782B73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532087" y="2945206"/>
            <a:ext cx="37480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Jwt</a:t>
            </a:r>
            <a:r>
              <a:rPr lang="fr-FR" sz="1400" dirty="0"/>
              <a:t> n’est pas !valide ? La réponse:  non </a:t>
            </a:r>
            <a:r>
              <a:rPr lang="fr-FR" sz="1400" dirty="0" err="1"/>
              <a:t>authorisé</a:t>
            </a:r>
            <a:endParaRPr lang="fr-FR" sz="1400" dirty="0"/>
          </a:p>
        </p:txBody>
      </p: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5EDE16F-1A8F-0806-03DF-C053EB85CAAC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2993365" y="3817864"/>
            <a:ext cx="6280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>
            <a:extLst>
              <a:ext uri="{FF2B5EF4-FFF2-40B4-BE49-F238E27FC236}">
                <a16:creationId xmlns:a16="http://schemas.microsoft.com/office/drawing/2014/main" id="{853F4AF9-5F0B-A005-9729-2A151AF45150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003914" y="3534931"/>
            <a:ext cx="4185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 Demande de  nouvel </a:t>
            </a:r>
            <a:r>
              <a:rPr lang="fr-FR" sz="1400" dirty="0" err="1"/>
              <a:t>access</a:t>
            </a:r>
            <a:r>
              <a:rPr lang="fr-FR" sz="1400" dirty="0"/>
              <a:t> </a:t>
            </a:r>
            <a:r>
              <a:rPr lang="fr-FR" sz="1400" dirty="0" err="1"/>
              <a:t>token</a:t>
            </a:r>
            <a:r>
              <a:rPr lang="fr-FR" sz="1400" dirty="0"/>
              <a:t> avec </a:t>
            </a:r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token</a:t>
            </a:r>
            <a:endParaRPr lang="fr-FR" sz="1400" dirty="0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2D154E0-C451-3025-EF8D-9B66D4EE5597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flipH="1">
            <a:off x="2993365" y="5033247"/>
            <a:ext cx="6280030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BCB0D7EF-1F10-11B0-0C74-6810F623D58F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3286545" y="4616414"/>
            <a:ext cx="5618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Jwt</a:t>
            </a:r>
            <a:r>
              <a:rPr lang="fr-FR" sz="1400" dirty="0"/>
              <a:t> est valide ?  Server génère est envoie un  nouvel </a:t>
            </a:r>
            <a:r>
              <a:rPr lang="fr-FR" sz="1400" dirty="0" err="1"/>
              <a:t>access</a:t>
            </a:r>
            <a:r>
              <a:rPr lang="fr-FR" sz="1400" dirty="0"/>
              <a:t> </a:t>
            </a:r>
            <a:r>
              <a:rPr lang="fr-FR" sz="1400" dirty="0" err="1"/>
              <a:t>token</a:t>
            </a:r>
            <a:endParaRPr lang="fr-FR" sz="1400" dirty="0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9D0F2599-F2B5-6A7F-E172-5232E0CA7E2D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2993365" y="2199269"/>
            <a:ext cx="6280030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01B25247-5F42-04AF-577A-CBBC1F6D532E}"/>
              </a:ext>
            </a:extLst>
          </p:cNvPr>
          <p:cNvCxnSpPr/>
          <p:nvPr>
            <p:custDataLst>
              <p:tags r:id="rId20"/>
            </p:custDataLst>
          </p:nvPr>
        </p:nvCxnSpPr>
        <p:spPr>
          <a:xfrm>
            <a:off x="2930523" y="5667556"/>
            <a:ext cx="6280030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90664637-A3F3-D328-C145-40314B12C99D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4260882" y="5158249"/>
            <a:ext cx="3670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La requête de  nouveau avec </a:t>
            </a:r>
            <a:r>
              <a:rPr lang="fr-FR" sz="1400" b="1" dirty="0"/>
              <a:t>new</a:t>
            </a:r>
            <a:r>
              <a:rPr lang="fr-FR" sz="1400" dirty="0"/>
              <a:t>  </a:t>
            </a:r>
            <a:r>
              <a:rPr lang="fr-FR" sz="1400" dirty="0" err="1"/>
              <a:t>jwt</a:t>
            </a:r>
            <a:r>
              <a:rPr lang="fr-FR" sz="1400" dirty="0"/>
              <a:t> + </a:t>
            </a:r>
            <a:r>
              <a:rPr lang="fr-FR" sz="1400" dirty="0" err="1"/>
              <a:t>refresh</a:t>
            </a:r>
            <a:r>
              <a:rPr lang="fr-FR" sz="1400" dirty="0"/>
              <a:t> </a:t>
            </a: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B41496A1-CB46-E8C5-9BAF-A65479BBD8B3}"/>
              </a:ext>
            </a:extLst>
          </p:cNvPr>
          <p:cNvCxnSpPr/>
          <p:nvPr>
            <p:custDataLst>
              <p:tags r:id="rId22"/>
            </p:custDataLst>
          </p:nvPr>
        </p:nvCxnSpPr>
        <p:spPr>
          <a:xfrm>
            <a:off x="2932290" y="1354347"/>
            <a:ext cx="6280030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que 37" descr="Base de données avec un remplissage uni">
            <a:extLst>
              <a:ext uri="{FF2B5EF4-FFF2-40B4-BE49-F238E27FC236}">
                <a16:creationId xmlns:a16="http://schemas.microsoft.com/office/drawing/2014/main" id="{2356B8F9-1CEC-DF89-C615-FAD4330853E8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0705579" y="3457864"/>
            <a:ext cx="720000" cy="720000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49D42D69-8D9C-3850-AFB5-379CFA81F3DA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0199542" y="2881223"/>
            <a:ext cx="1808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Vérification de </a:t>
            </a:r>
            <a:r>
              <a:rPr lang="fr-FR" sz="1200" dirty="0" err="1"/>
              <a:t>refresh</a:t>
            </a:r>
            <a:r>
              <a:rPr lang="fr-FR" sz="1200" dirty="0"/>
              <a:t> </a:t>
            </a:r>
            <a:r>
              <a:rPr lang="fr-FR" sz="1200" dirty="0" err="1"/>
              <a:t>jwt</a:t>
            </a:r>
            <a:r>
              <a:rPr lang="fr-FR" sz="1200" dirty="0"/>
              <a:t> dans la </a:t>
            </a:r>
            <a:r>
              <a:rPr lang="fr-FR" sz="1200" dirty="0" err="1"/>
              <a:t>db</a:t>
            </a:r>
            <a:r>
              <a:rPr lang="fr-FR" sz="1200" dirty="0"/>
              <a:t> et sa validité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740E7196-32AC-E4EB-60A3-CD984FB58617}"/>
              </a:ext>
            </a:extLst>
          </p:cNvPr>
          <p:cNvCxnSpPr/>
          <p:nvPr>
            <p:custDataLst>
              <p:tags r:id="rId25"/>
            </p:custDataLst>
          </p:nvPr>
        </p:nvCxnSpPr>
        <p:spPr>
          <a:xfrm flipH="1">
            <a:off x="2978070" y="4230145"/>
            <a:ext cx="628003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ZoneTexte 41">
            <a:extLst>
              <a:ext uri="{FF2B5EF4-FFF2-40B4-BE49-F238E27FC236}">
                <a16:creationId xmlns:a16="http://schemas.microsoft.com/office/drawing/2014/main" id="{D2D8B8B0-E180-883C-D14B-F29574BBAE89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3866569" y="3910169"/>
            <a:ext cx="55011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Jwt</a:t>
            </a:r>
            <a:r>
              <a:rPr lang="fr-FR" sz="1400" dirty="0"/>
              <a:t>  n’est pas valide ? La réponse:  non autorisé. Déconnection</a:t>
            </a: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B073C6F8-7447-7C65-B2CD-DB543EDE9E82}"/>
              </a:ext>
            </a:extLst>
          </p:cNvPr>
          <p:cNvCxnSpPr>
            <a:cxnSpLocks/>
          </p:cNvCxnSpPr>
          <p:nvPr>
            <p:custDataLst>
              <p:tags r:id="rId27"/>
            </p:custDataLst>
          </p:nvPr>
        </p:nvCxnSpPr>
        <p:spPr>
          <a:xfrm flipV="1">
            <a:off x="2639683" y="1354347"/>
            <a:ext cx="0" cy="2875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98D08EED-EBA5-A7DF-9B72-9F63F24FF86B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4181462" y="5791165"/>
            <a:ext cx="4007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Jwt</a:t>
            </a:r>
            <a:r>
              <a:rPr lang="fr-FR" sz="1400" dirty="0"/>
              <a:t> + </a:t>
            </a:r>
            <a:r>
              <a:rPr lang="fr-FR" sz="1400" dirty="0" err="1"/>
              <a:t>refresh</a:t>
            </a:r>
            <a:r>
              <a:rPr lang="fr-FR" sz="1400" dirty="0"/>
              <a:t> </a:t>
            </a:r>
            <a:r>
              <a:rPr lang="fr-FR" sz="1400" dirty="0" err="1"/>
              <a:t>jwt</a:t>
            </a:r>
            <a:r>
              <a:rPr lang="fr-FR" sz="1400" dirty="0"/>
              <a:t> sont  valides ? Les données envoyé </a:t>
            </a: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E03A37FC-E35A-96BA-A88B-FF92F9DF79BF}"/>
              </a:ext>
            </a:extLst>
          </p:cNvPr>
          <p:cNvCxnSpPr/>
          <p:nvPr>
            <p:custDataLst>
              <p:tags r:id="rId29"/>
            </p:custDataLst>
          </p:nvPr>
        </p:nvCxnSpPr>
        <p:spPr>
          <a:xfrm flipH="1">
            <a:off x="2934418" y="6128128"/>
            <a:ext cx="6280030" cy="0"/>
          </a:xfrm>
          <a:prstGeom prst="straightConnector1">
            <a:avLst/>
          </a:prstGeom>
          <a:ln w="127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202B9B1B-0472-E94A-2EC2-B3378A68DBDC}"/>
              </a:ext>
            </a:extLst>
          </p:cNvPr>
          <p:cNvSpPr txBox="1"/>
          <p:nvPr>
            <p:custDataLst>
              <p:tags r:id="rId30"/>
            </p:custDataLst>
          </p:nvPr>
        </p:nvSpPr>
        <p:spPr>
          <a:xfrm>
            <a:off x="324199" y="1702832"/>
            <a:ext cx="2002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/>
              <a:t>Access </a:t>
            </a:r>
            <a:r>
              <a:rPr lang="fr-FR" sz="1100" b="1" dirty="0" err="1"/>
              <a:t>jwt</a:t>
            </a:r>
            <a:r>
              <a:rPr lang="fr-FR" sz="1100" b="1" dirty="0"/>
              <a:t> </a:t>
            </a:r>
            <a:r>
              <a:rPr lang="fr-FR" sz="1100" dirty="0"/>
              <a:t>est</a:t>
            </a:r>
            <a:r>
              <a:rPr lang="fr-FR" sz="1100" b="1" dirty="0"/>
              <a:t> </a:t>
            </a:r>
            <a:r>
              <a:rPr lang="fr-FR" sz="1100" dirty="0"/>
              <a:t>stocké dans le local ou le session </a:t>
            </a:r>
            <a:r>
              <a:rPr lang="fr-FR" sz="1100" dirty="0" err="1"/>
              <a:t>storage</a:t>
            </a:r>
            <a:endParaRPr lang="fr-FR" sz="1100" dirty="0"/>
          </a:p>
          <a:p>
            <a:r>
              <a:rPr lang="fr-FR" sz="1100" b="1" dirty="0" err="1"/>
              <a:t>Refresh</a:t>
            </a:r>
            <a:r>
              <a:rPr lang="fr-FR" sz="1100" b="1" dirty="0"/>
              <a:t> </a:t>
            </a:r>
            <a:r>
              <a:rPr lang="fr-FR" sz="1100" b="1" dirty="0" err="1"/>
              <a:t>jwt</a:t>
            </a:r>
            <a:r>
              <a:rPr lang="fr-FR" sz="1100" b="1" dirty="0"/>
              <a:t> </a:t>
            </a:r>
            <a:r>
              <a:rPr lang="fr-FR" sz="1100" dirty="0"/>
              <a:t>est</a:t>
            </a:r>
            <a:r>
              <a:rPr lang="fr-FR" sz="1100" b="1" dirty="0"/>
              <a:t> </a:t>
            </a:r>
            <a:r>
              <a:rPr lang="fr-FR" sz="1100" dirty="0"/>
              <a:t>stocké  dans les cookies http </a:t>
            </a:r>
            <a:r>
              <a:rPr lang="fr-FR" sz="1100" dirty="0" err="1"/>
              <a:t>only</a:t>
            </a:r>
            <a:endParaRPr lang="fr-FR" sz="11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389631F-0BD8-8114-1121-7DB256809AFE}"/>
              </a:ext>
            </a:extLst>
          </p:cNvPr>
          <p:cNvSpPr txBox="1"/>
          <p:nvPr>
            <p:custDataLst>
              <p:tags r:id="rId31"/>
            </p:custDataLst>
          </p:nvPr>
        </p:nvSpPr>
        <p:spPr>
          <a:xfrm>
            <a:off x="324198" y="4433083"/>
            <a:ext cx="20022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/>
              <a:t>Access </a:t>
            </a:r>
            <a:r>
              <a:rPr lang="fr-FR" sz="1100" b="1" dirty="0" err="1"/>
              <a:t>jwt</a:t>
            </a:r>
            <a:r>
              <a:rPr lang="fr-FR" sz="1100" b="1" dirty="0"/>
              <a:t> </a:t>
            </a:r>
            <a:r>
              <a:rPr lang="fr-FR" sz="1100" dirty="0"/>
              <a:t>on change </a:t>
            </a:r>
            <a:r>
              <a:rPr lang="fr-FR" sz="1100" dirty="0" err="1"/>
              <a:t>jwt</a:t>
            </a:r>
            <a:r>
              <a:rPr lang="fr-FR" sz="1100" dirty="0"/>
              <a:t> dans le </a:t>
            </a:r>
            <a:r>
              <a:rPr lang="fr-FR" sz="1100" dirty="0" err="1"/>
              <a:t>storage</a:t>
            </a:r>
            <a:r>
              <a:rPr lang="fr-FR" sz="1100" dirty="0"/>
              <a:t> du browser</a:t>
            </a:r>
          </a:p>
          <a:p>
            <a:r>
              <a:rPr lang="fr-FR" sz="1100" b="1" dirty="0" err="1"/>
              <a:t>Refresh</a:t>
            </a:r>
            <a:r>
              <a:rPr lang="fr-FR" sz="1100" b="1" dirty="0"/>
              <a:t> </a:t>
            </a:r>
            <a:r>
              <a:rPr lang="fr-FR" sz="1100" b="1" dirty="0" err="1"/>
              <a:t>jwt</a:t>
            </a:r>
            <a:r>
              <a:rPr lang="fr-FR" sz="1100" b="1" dirty="0"/>
              <a:t> </a:t>
            </a:r>
            <a:r>
              <a:rPr lang="fr-FR" sz="1100" dirty="0"/>
              <a:t>ne change pas</a:t>
            </a:r>
          </a:p>
        </p:txBody>
      </p:sp>
    </p:spTree>
    <p:extLst>
      <p:ext uri="{BB962C8B-B14F-4D97-AF65-F5344CB8AC3E}">
        <p14:creationId xmlns:p14="http://schemas.microsoft.com/office/powerpoint/2010/main" val="80778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9B3BC16-032E-4ADD-3ADD-5D530D8D35C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2863BC8-889E-53B9-01C7-957D9719414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24773" y="225936"/>
            <a:ext cx="6161062" cy="36980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7DE35DA-26C0-F35F-35F3-B1C614AFF47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2564" y="861550"/>
            <a:ext cx="3816036" cy="2862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2D321B4-0A9A-A52A-C094-0582CEABC75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288250" y="225936"/>
            <a:ext cx="4359018" cy="830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6E388CE-7B73-A3EB-172C-B44B0545179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931459" y="1174041"/>
            <a:ext cx="3255448" cy="2922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0FFDBF0-474B-3D68-0040-2250E50AA9F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45340" y="3514406"/>
            <a:ext cx="3855927" cy="3024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A3FCFF72-B4D6-A063-6792-2C32E91E88F9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16"/>
          <a:srcRect t="17064" r="-1" b="12497"/>
          <a:stretch/>
        </p:blipFill>
        <p:spPr>
          <a:xfrm>
            <a:off x="1544995" y="3574074"/>
            <a:ext cx="4307486" cy="2905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00C126D-9A29-2FC3-C812-7040A9B55B38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24773" y="5110843"/>
            <a:ext cx="1208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highlight>
                  <a:srgbClr val="233E6F"/>
                </a:highlight>
              </a:rPr>
              <a:t>Axios </a:t>
            </a:r>
            <a:r>
              <a:rPr lang="fr-FR" sz="1100" dirty="0" err="1">
                <a:solidFill>
                  <a:schemeClr val="bg1"/>
                </a:solidFill>
                <a:highlight>
                  <a:srgbClr val="233E6F"/>
                </a:highlight>
              </a:rPr>
              <a:t>interceptor</a:t>
            </a:r>
            <a:endParaRPr lang="fr-FR" sz="1100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83F030F-5E9B-AA22-1A32-E744D481300F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662871" y="623280"/>
            <a:ext cx="120831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highlight>
                  <a:srgbClr val="233E6F"/>
                </a:highlight>
              </a:rPr>
              <a:t>Middleware </a:t>
            </a:r>
            <a:r>
              <a:rPr lang="fr-FR" sz="1100" dirty="0" err="1">
                <a:solidFill>
                  <a:schemeClr val="bg1"/>
                </a:solidFill>
                <a:highlight>
                  <a:srgbClr val="233E6F"/>
                </a:highlight>
              </a:rPr>
              <a:t>auth</a:t>
            </a:r>
            <a:endParaRPr lang="fr-FR" sz="1100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4310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E90883-36C6-E9CF-9A6D-8035CBC8CB1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329086" y="307570"/>
            <a:ext cx="3810489" cy="385372"/>
          </a:xfrm>
        </p:spPr>
        <p:txBody>
          <a:bodyPr>
            <a:normAutofit fontScale="90000"/>
          </a:bodyPr>
          <a:lstStyle/>
          <a:p>
            <a:pPr algn="ctr"/>
            <a:r>
              <a:rPr lang="fr-FR" sz="1600" b="1" dirty="0">
                <a:solidFill>
                  <a:schemeClr val="bg1"/>
                </a:solidFill>
                <a:highlight>
                  <a:srgbClr val="233E6F"/>
                </a:highlight>
              </a:rPr>
              <a:t>Base de données: </a:t>
            </a:r>
            <a:r>
              <a:rPr lang="fr-FR" sz="1600" b="1" dirty="0" err="1">
                <a:solidFill>
                  <a:schemeClr val="bg1"/>
                </a:solidFill>
                <a:highlight>
                  <a:srgbClr val="233E6F"/>
                </a:highlight>
              </a:rPr>
              <a:t>MongoDb</a:t>
            </a:r>
            <a:r>
              <a:rPr lang="fr-FR" sz="1600" b="1" dirty="0">
                <a:solidFill>
                  <a:schemeClr val="bg1"/>
                </a:solidFill>
                <a:highlight>
                  <a:srgbClr val="233E6F"/>
                </a:highlight>
              </a:rPr>
              <a:t>  +  </a:t>
            </a:r>
            <a:r>
              <a:rPr lang="fr-FR" sz="1600" b="1" dirty="0" err="1">
                <a:solidFill>
                  <a:schemeClr val="bg1"/>
                </a:solidFill>
                <a:highlight>
                  <a:srgbClr val="233E6F"/>
                </a:highlight>
              </a:rPr>
              <a:t>mongoose</a:t>
            </a:r>
            <a:br>
              <a:rPr lang="fr-FR" sz="1600" b="1" dirty="0">
                <a:solidFill>
                  <a:schemeClr val="bg1"/>
                </a:solidFill>
              </a:rPr>
            </a:br>
            <a:r>
              <a:rPr lang="fr-FR" sz="1600" b="1" dirty="0">
                <a:solidFill>
                  <a:srgbClr val="954F72"/>
                </a:solidFill>
                <a:hlinkClick r:id="rId21" tooltip="Shema plus détaillée sur la plateforme Fig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Lien vers </a:t>
            </a:r>
            <a:r>
              <a:rPr lang="fr-FR" sz="1600" b="1" dirty="0" err="1">
                <a:solidFill>
                  <a:srgbClr val="954F72"/>
                </a:solidFill>
                <a:hlinkClick r:id="rId21" tooltip="Shema plus détaillée sur la plateforme Fig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Figma</a:t>
            </a:r>
            <a:r>
              <a:rPr lang="fr-FR" sz="1600" b="1" dirty="0">
                <a:solidFill>
                  <a:srgbClr val="954F72"/>
                </a:solidFill>
                <a:hlinkClick r:id="rId21" tooltip="Shema plus détaillée sur la plateforme Fig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fr-FR" sz="1600" b="1" dirty="0" err="1">
                <a:solidFill>
                  <a:schemeClr val="accent1">
                    <a:lumMod val="50000"/>
                  </a:schemeClr>
                </a:solidFill>
                <a:hlinkClick r:id="rId21" tooltip="Shema plus détaillée sur la plateforme Figm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Shema</a:t>
            </a:r>
            <a:endParaRPr lang="fr-F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Graphique 5" descr="Base de données avec un remplissage uni">
            <a:extLst>
              <a:ext uri="{FF2B5EF4-FFF2-40B4-BE49-F238E27FC236}">
                <a16:creationId xmlns:a16="http://schemas.microsoft.com/office/drawing/2014/main" id="{318D387E-839B-C315-77D9-580EE5F7736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34757" y="126496"/>
            <a:ext cx="747520" cy="747520"/>
          </a:xfrm>
          <a:prstGeom prst="rect">
            <a:avLst/>
          </a:prstGeom>
        </p:spPr>
      </p:pic>
      <p:graphicFrame>
        <p:nvGraphicFramePr>
          <p:cNvPr id="21" name="Tableau 20">
            <a:extLst>
              <a:ext uri="{FF2B5EF4-FFF2-40B4-BE49-F238E27FC236}">
                <a16:creationId xmlns:a16="http://schemas.microsoft.com/office/drawing/2014/main" id="{F4C70998-0E19-B90C-669F-308973E6A2F4}"/>
              </a:ext>
            </a:extLst>
          </p:cNvPr>
          <p:cNvGraphicFramePr>
            <a:graphicFrameLocks noGrp="1"/>
          </p:cNvGraphicFramePr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3700245937"/>
              </p:ext>
            </p:extLst>
          </p:nvPr>
        </p:nvGraphicFramePr>
        <p:xfrm>
          <a:off x="1407799" y="773277"/>
          <a:ext cx="2929005" cy="3077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1028">
                  <a:extLst>
                    <a:ext uri="{9D8B030D-6E8A-4147-A177-3AD203B41FA5}">
                      <a16:colId xmlns:a16="http://schemas.microsoft.com/office/drawing/2014/main" val="630222142"/>
                    </a:ext>
                  </a:extLst>
                </a:gridCol>
                <a:gridCol w="1577977">
                  <a:extLst>
                    <a:ext uri="{9D8B030D-6E8A-4147-A177-3AD203B41FA5}">
                      <a16:colId xmlns:a16="http://schemas.microsoft.com/office/drawing/2014/main" val="3371321586"/>
                    </a:ext>
                  </a:extLst>
                </a:gridCol>
              </a:tblGrid>
              <a:tr h="229411"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USER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300" dirty="0"/>
                    </a:p>
                  </a:txBody>
                  <a:tcPr marL="64568" marR="64568" marT="32284" marB="32284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64804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bg1"/>
                          </a:solidFill>
                          <a:effectLst/>
                        </a:rPr>
                        <a:t>email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 unique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1806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4318739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isActivated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</a:rPr>
                        <a:t>boolean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6022420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activationLink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578321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passwordResetToken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570325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firstName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9507434"/>
                  </a:ext>
                </a:extLst>
              </a:tr>
              <a:tr h="155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lastName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</a:rPr>
                        <a:t>string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35073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createdDateTime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date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2908121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String, </a:t>
                      </a:r>
                      <a:r>
                        <a:rPr lang="fr-FR" sz="1100" dirty="0" err="1">
                          <a:ln>
                            <a:noFill/>
                          </a:ln>
                        </a:rPr>
                        <a:t>enum</a:t>
                      </a:r>
                      <a:r>
                        <a:rPr lang="fr-FR" sz="1100" dirty="0">
                          <a:ln>
                            <a:noFill/>
                          </a:ln>
                        </a:rPr>
                        <a:t>[user, root]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1594001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0" kern="1200" dirty="0" err="1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preferences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Objet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18603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solidFill>
                            <a:schemeClr val="tx1"/>
                          </a:solidFill>
                          <a:effectLst/>
                        </a:rPr>
                        <a:t>bookmarks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[{</a:t>
                      </a:r>
                      <a:r>
                        <a:rPr lang="en-US" sz="1100" b="1" dirty="0">
                          <a:effectLst/>
                        </a:rPr>
                        <a:t>city: Ref City, </a:t>
                      </a:r>
                      <a:br>
                        <a:rPr lang="en-US" sz="1100" b="1" dirty="0">
                          <a:effectLst/>
                        </a:rPr>
                      </a:br>
                      <a:r>
                        <a:rPr lang="en-US" sz="1100" dirty="0" err="1">
                          <a:effectLst/>
                        </a:rPr>
                        <a:t>isFollowHistory</a:t>
                      </a:r>
                      <a:r>
                        <a:rPr lang="en-US" sz="1100" dirty="0">
                          <a:effectLst/>
                        </a:rPr>
                        <a:t>: bool, </a:t>
                      </a:r>
                    </a:p>
                    <a:p>
                      <a:r>
                        <a:rPr lang="en-US" sz="1100" dirty="0" err="1">
                          <a:effectLst/>
                        </a:rPr>
                        <a:t>isActive</a:t>
                      </a:r>
                      <a:r>
                        <a:rPr lang="en-US" sz="1100" dirty="0">
                          <a:effectLst/>
                        </a:rPr>
                        <a:t>: bool}]</a:t>
                      </a:r>
                      <a:endParaRPr lang="fr-FR" sz="1100" dirty="0">
                        <a:ln>
                          <a:solidFill>
                            <a:schemeClr val="bg2">
                              <a:lumMod val="90000"/>
                            </a:schemeClr>
                          </a:solidFill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74395"/>
                  </a:ext>
                </a:extLst>
              </a:tr>
            </a:tbl>
          </a:graphicData>
        </a:graphic>
      </p:graphicFrame>
      <p:graphicFrame>
        <p:nvGraphicFramePr>
          <p:cNvPr id="27" name="Tableau 26">
            <a:extLst>
              <a:ext uri="{FF2B5EF4-FFF2-40B4-BE49-F238E27FC236}">
                <a16:creationId xmlns:a16="http://schemas.microsoft.com/office/drawing/2014/main" id="{089AB647-E7F7-9540-78C9-F912EB66D45B}"/>
              </a:ext>
            </a:extLst>
          </p:cNvPr>
          <p:cNvGraphicFramePr>
            <a:graphicFrameLocks noGrp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00050650"/>
              </p:ext>
            </p:extLst>
          </p:nvPr>
        </p:nvGraphicFramePr>
        <p:xfrm>
          <a:off x="1677830" y="5342346"/>
          <a:ext cx="2388942" cy="682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6696">
                  <a:extLst>
                    <a:ext uri="{9D8B030D-6E8A-4147-A177-3AD203B41FA5}">
                      <a16:colId xmlns:a16="http://schemas.microsoft.com/office/drawing/2014/main" val="630222142"/>
                    </a:ext>
                  </a:extLst>
                </a:gridCol>
                <a:gridCol w="1252246">
                  <a:extLst>
                    <a:ext uri="{9D8B030D-6E8A-4147-A177-3AD203B41FA5}">
                      <a16:colId xmlns:a16="http://schemas.microsoft.com/office/drawing/2014/main" val="3371321586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TOKEN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300" dirty="0"/>
                    </a:p>
                  </a:txBody>
                  <a:tcPr marL="64568" marR="64568" marT="32284" marB="32284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64804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user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b="1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Ref</a:t>
                      </a:r>
                      <a:r>
                        <a:rPr lang="fr-FR" sz="11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: User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1806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refreshToken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1379"/>
                  </a:ext>
                </a:extLst>
              </a:tr>
            </a:tbl>
          </a:graphicData>
        </a:graphic>
      </p:graphicFrame>
      <p:graphicFrame>
        <p:nvGraphicFramePr>
          <p:cNvPr id="28" name="Tableau 27">
            <a:extLst>
              <a:ext uri="{FF2B5EF4-FFF2-40B4-BE49-F238E27FC236}">
                <a16:creationId xmlns:a16="http://schemas.microsoft.com/office/drawing/2014/main" id="{F8FEE850-1C9D-4A9F-F7BC-B5DFD19F6A5D}"/>
              </a:ext>
            </a:extLst>
          </p:cNvPr>
          <p:cNvGraphicFramePr>
            <a:graphicFrameLocks noGrp="1"/>
          </p:cNvGraphicFramePr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1098207224"/>
              </p:ext>
            </p:extLst>
          </p:nvPr>
        </p:nvGraphicFramePr>
        <p:xfrm>
          <a:off x="6387175" y="4035389"/>
          <a:ext cx="2388942" cy="17247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692">
                  <a:extLst>
                    <a:ext uri="{9D8B030D-6E8A-4147-A177-3AD203B41FA5}">
                      <a16:colId xmlns:a16="http://schemas.microsoft.com/office/drawing/2014/main" val="630222142"/>
                    </a:ext>
                  </a:extLst>
                </a:gridCol>
                <a:gridCol w="1434250">
                  <a:extLst>
                    <a:ext uri="{9D8B030D-6E8A-4147-A177-3AD203B41FA5}">
                      <a16:colId xmlns:a16="http://schemas.microsoft.com/office/drawing/2014/main" val="3371321586"/>
                    </a:ext>
                  </a:extLst>
                </a:gridCol>
              </a:tblGrid>
              <a:tr h="302398"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CITY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300" dirty="0"/>
                    </a:p>
                  </a:txBody>
                  <a:tcPr marL="64568" marR="64568" marT="32284" marB="32284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64804"/>
                  </a:ext>
                </a:extLst>
              </a:tr>
              <a:tr h="252679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034007"/>
                  </a:ext>
                </a:extLst>
              </a:tr>
              <a:tr h="257387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local_names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string{}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20922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lat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1806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lon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number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1379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country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string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827213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isHistory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bool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37847"/>
                  </a:ext>
                </a:extLst>
              </a:tr>
            </a:tbl>
          </a:graphicData>
        </a:graphic>
      </p:graphicFrame>
      <p:graphicFrame>
        <p:nvGraphicFramePr>
          <p:cNvPr id="29" name="Tableau 28">
            <a:extLst>
              <a:ext uri="{FF2B5EF4-FFF2-40B4-BE49-F238E27FC236}">
                <a16:creationId xmlns:a16="http://schemas.microsoft.com/office/drawing/2014/main" id="{6A70E351-D374-A36C-3DB2-3A6BDD7FB50D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2736477228"/>
              </p:ext>
            </p:extLst>
          </p:nvPr>
        </p:nvGraphicFramePr>
        <p:xfrm>
          <a:off x="8876340" y="703622"/>
          <a:ext cx="2388942" cy="1835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4678">
                  <a:extLst>
                    <a:ext uri="{9D8B030D-6E8A-4147-A177-3AD203B41FA5}">
                      <a16:colId xmlns:a16="http://schemas.microsoft.com/office/drawing/2014/main" val="630222142"/>
                    </a:ext>
                  </a:extLst>
                </a:gridCol>
                <a:gridCol w="1444264">
                  <a:extLst>
                    <a:ext uri="{9D8B030D-6E8A-4147-A177-3AD203B41FA5}">
                      <a16:colId xmlns:a16="http://schemas.microsoft.com/office/drawing/2014/main" val="3371321586"/>
                    </a:ext>
                  </a:extLst>
                </a:gridCol>
              </a:tblGrid>
              <a:tr h="229411">
                <a:tc gridSpan="2">
                  <a:txBody>
                    <a:bodyPr/>
                    <a:lstStyle/>
                    <a:p>
                      <a:pPr algn="ctr"/>
                      <a:r>
                        <a:rPr lang="fr-FR" sz="1100" dirty="0"/>
                        <a:t>HISTORICALWEATHER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fr-FR" sz="1300" dirty="0"/>
                    </a:p>
                  </a:txBody>
                  <a:tcPr marL="64568" marR="64568" marT="32284" marB="32284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6764804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dt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String UNIX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9518066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main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String{}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023715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wind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</a:rPr>
                        <a:t>Number</a:t>
                      </a:r>
                      <a:r>
                        <a:rPr lang="fr-FR" sz="1100" dirty="0">
                          <a:ln>
                            <a:noFill/>
                          </a:ln>
                        </a:rPr>
                        <a:t>{}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3250943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clouds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n>
                          <a:noFill/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986627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</a:rPr>
                        <a:t>weather</a:t>
                      </a:r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</a:rPr>
                        <a:t>Object[]</a:t>
                      </a: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4644321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endParaRPr lang="fr-FR" sz="1100" dirty="0">
                        <a:ln>
                          <a:noFill/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n>
                          <a:noFill/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064770"/>
                  </a:ext>
                </a:extLst>
              </a:tr>
              <a:tr h="229411">
                <a:tc>
                  <a:txBody>
                    <a:bodyPr/>
                    <a:lstStyle/>
                    <a:p>
                      <a:r>
                        <a:rPr lang="fr-FR" sz="11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city</a:t>
                      </a:r>
                    </a:p>
                  </a:txBody>
                  <a:tcPr marL="56389" marR="56389" marT="28194" marB="28194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n>
                            <a:noFill/>
                          </a:ln>
                          <a:effectLst/>
                        </a:rPr>
                        <a:t>Ref City</a:t>
                      </a:r>
                      <a:endParaRPr lang="fr-FR" sz="1100" dirty="0">
                        <a:ln>
                          <a:noFill/>
                        </a:ln>
                      </a:endParaRPr>
                    </a:p>
                  </a:txBody>
                  <a:tcPr marL="56389" marR="56389" marT="28194" marB="28194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091379"/>
                  </a:ext>
                </a:extLst>
              </a:tr>
            </a:tbl>
          </a:graphicData>
        </a:graphic>
      </p:graphicFrame>
      <p:pic>
        <p:nvPicPr>
          <p:cNvPr id="31" name="Graphique 30" descr="Clé avec un remplissage uni">
            <a:extLst>
              <a:ext uri="{FF2B5EF4-FFF2-40B4-BE49-F238E27FC236}">
                <a16:creationId xmlns:a16="http://schemas.microsoft.com/office/drawing/2014/main" id="{5D99B3F9-C32F-45B4-EC7A-0E71901306B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1165498" y="3432187"/>
            <a:ext cx="259080" cy="259080"/>
          </a:xfrm>
          <a:prstGeom prst="rect">
            <a:avLst/>
          </a:prstGeom>
        </p:spPr>
      </p:pic>
      <p:pic>
        <p:nvPicPr>
          <p:cNvPr id="32" name="Graphique 31" descr="Clé avec un remplissage uni">
            <a:extLst>
              <a:ext uri="{FF2B5EF4-FFF2-40B4-BE49-F238E27FC236}">
                <a16:creationId xmlns:a16="http://schemas.microsoft.com/office/drawing/2014/main" id="{C530401C-D2F4-1025-0AC1-0DD2903C4E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11318353" y="2279830"/>
            <a:ext cx="259080" cy="259080"/>
          </a:xfrm>
          <a:prstGeom prst="rect">
            <a:avLst/>
          </a:prstGeom>
        </p:spPr>
      </p:pic>
      <p:pic>
        <p:nvPicPr>
          <p:cNvPr id="33" name="Graphique 32" descr="Clé avec un remplissage uni">
            <a:extLst>
              <a:ext uri="{FF2B5EF4-FFF2-40B4-BE49-F238E27FC236}">
                <a16:creationId xmlns:a16="http://schemas.microsoft.com/office/drawing/2014/main" id="{122CB0B1-7498-6053-6A57-9B57EFDE98E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5400000">
            <a:off x="1441357" y="5554231"/>
            <a:ext cx="259080" cy="259080"/>
          </a:xfrm>
          <a:prstGeom prst="rect">
            <a:avLst/>
          </a:prstGeom>
        </p:spPr>
      </p:pic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98158FF2-03A5-F800-3A49-7383D34BC2C1}"/>
              </a:ext>
            </a:extLst>
          </p:cNvPr>
          <p:cNvCxnSpPr>
            <a:cxnSpLocks/>
            <a:stCxn id="21" idx="3"/>
            <a:endCxn id="28" idx="0"/>
          </p:cNvCxnSpPr>
          <p:nvPr>
            <p:custDataLst>
              <p:tags r:id="rId10"/>
            </p:custDataLst>
          </p:nvPr>
        </p:nvCxnSpPr>
        <p:spPr>
          <a:xfrm>
            <a:off x="4336804" y="2312000"/>
            <a:ext cx="3244842" cy="1723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43D3E12-2289-11A9-268E-A1B352F02312}"/>
              </a:ext>
            </a:extLst>
          </p:cNvPr>
          <p:cNvCxnSpPr>
            <a:cxnSpLocks/>
            <a:stCxn id="28" idx="0"/>
            <a:endCxn id="29" idx="2"/>
          </p:cNvCxnSpPr>
          <p:nvPr>
            <p:custDataLst>
              <p:tags r:id="rId11"/>
            </p:custDataLst>
          </p:nvPr>
        </p:nvCxnSpPr>
        <p:spPr>
          <a:xfrm flipV="1">
            <a:off x="7581646" y="2538910"/>
            <a:ext cx="2489165" cy="1496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91AA94D9-1CAB-E372-0F1E-888305B42188}"/>
              </a:ext>
            </a:extLst>
          </p:cNvPr>
          <p:cNvCxnSpPr>
            <a:cxnSpLocks/>
            <a:stCxn id="21" idx="2"/>
            <a:endCxn id="27" idx="0"/>
          </p:cNvCxnSpPr>
          <p:nvPr>
            <p:custDataLst>
              <p:tags r:id="rId12"/>
            </p:custDataLst>
          </p:nvPr>
        </p:nvCxnSpPr>
        <p:spPr>
          <a:xfrm>
            <a:off x="2872301" y="3850723"/>
            <a:ext cx="0" cy="1491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space réservé du pied de page 45">
            <a:extLst>
              <a:ext uri="{FF2B5EF4-FFF2-40B4-BE49-F238E27FC236}">
                <a16:creationId xmlns:a16="http://schemas.microsoft.com/office/drawing/2014/main" id="{DC40D302-9892-6CEB-3EA9-7336A4C0DF1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r>
              <a:rPr lang="fr-FR" dirty="0"/>
              <a:t>Open </a:t>
            </a:r>
            <a:r>
              <a:rPr lang="fr-FR" dirty="0" err="1"/>
              <a:t>Weather</a:t>
            </a:r>
            <a:r>
              <a:rPr lang="fr-FR" dirty="0"/>
              <a:t> App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7E80136B-25DC-D666-25C5-AFD2C6728BF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947691" y="2581154"/>
            <a:ext cx="77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0…*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495CD76E-8B7A-99DE-E6AE-955035767BEF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139575" y="3613562"/>
            <a:ext cx="2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9C670897-AA37-B70B-D6E1-CFBBCBB18C6B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4426221" y="2127334"/>
            <a:ext cx="77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0…*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8719AD30-380E-16A5-9B26-EF543CF7F0A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7055744" y="3552602"/>
            <a:ext cx="770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0…*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D9055C-F303-B288-A4D7-D1DE9DADACD3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2923215" y="3850723"/>
            <a:ext cx="2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FABB6138-485C-5034-F005-EB3413A07BFC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2822144" y="4953925"/>
            <a:ext cx="72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0..1</a:t>
            </a:r>
          </a:p>
        </p:txBody>
      </p:sp>
    </p:spTree>
    <p:extLst>
      <p:ext uri="{BB962C8B-B14F-4D97-AF65-F5344CB8AC3E}">
        <p14:creationId xmlns:p14="http://schemas.microsoft.com/office/powerpoint/2010/main" val="3242804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E3279C7-940D-5235-0AA5-B16F4AA54AB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C1E91F4-ACC1-AD7E-55EB-1EC4169CE79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898616" y="1359094"/>
            <a:ext cx="964879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Pour utilisateur: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Système de notifications pop-up;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Système de notification de remplissage de toutes les consignes de mot de passe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Rajout sur le composant de la  carte tous les </a:t>
            </a:r>
            <a:r>
              <a:rPr lang="fr-FR" dirty="0" err="1"/>
              <a:t>btns</a:t>
            </a:r>
            <a:r>
              <a:rPr lang="fr-FR" dirty="0"/>
              <a:t> que j’ai sur graph de « </a:t>
            </a:r>
            <a:r>
              <a:rPr lang="fr-FR" dirty="0" err="1"/>
              <a:t>hourly</a:t>
            </a:r>
            <a:r>
              <a:rPr lang="fr-FR" dirty="0"/>
              <a:t>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current</a:t>
            </a:r>
            <a:r>
              <a:rPr lang="fr-FR" dirty="0"/>
              <a:t> »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Mentions </a:t>
            </a:r>
            <a:r>
              <a:rPr lang="fr-FR" dirty="0" err="1"/>
              <a:t>legales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Mode jour/nuit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Choix de la langue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Fermer la modale à la clique sur n’importe quel champ</a:t>
            </a:r>
          </a:p>
          <a:p>
            <a:endParaRPr lang="fr-FR" dirty="0"/>
          </a:p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Pour admin: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 toutes la ville existante avec leurs propriété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tableau des enregistrements historiques qui soient « </a:t>
            </a:r>
            <a:r>
              <a:rPr lang="fr-FR" dirty="0" err="1"/>
              <a:t>triables</a:t>
            </a:r>
            <a:r>
              <a:rPr lang="fr-FR" dirty="0"/>
              <a:t> » par ville et par période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des </a:t>
            </a:r>
            <a:r>
              <a:rPr lang="fr-FR" dirty="0" err="1"/>
              <a:t>users</a:t>
            </a:r>
            <a:r>
              <a:rPr lang="fr-FR" dirty="0"/>
              <a:t> connectés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3872AA5-B2CE-30C8-6F26-B81441185C0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98616" y="574613"/>
            <a:ext cx="10940143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Axes d’amélioration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99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1881FC-32D0-B273-4BED-25C660A0B038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0" y="365126"/>
            <a:ext cx="10515600" cy="345168"/>
          </a:xfrm>
          <a:solidFill>
            <a:srgbClr val="233E6F"/>
          </a:solidFill>
        </p:spPr>
        <p:txBody>
          <a:bodyPr>
            <a:normAutofit fontScale="90000"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</a:rPr>
              <a:t>Problématiques intéressantes rencontrées: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D7DF0C4-AC7A-4EAA-5CBB-BC6B3F43DE5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F04F9E-D927-4346-C057-0978A9186CF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38200" y="1271217"/>
            <a:ext cx="105156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Implémentation du système des </a:t>
            </a:r>
            <a:r>
              <a:rPr lang="fr-FR" dirty="0" err="1"/>
              <a:t>jwt</a:t>
            </a:r>
            <a:r>
              <a:rPr lang="fr-FR" dirty="0"/>
              <a:t> et </a:t>
            </a:r>
            <a:r>
              <a:rPr lang="fr-FR" dirty="0" err="1"/>
              <a:t>refresh</a:t>
            </a:r>
            <a:r>
              <a:rPr lang="fr-FR" dirty="0"/>
              <a:t> </a:t>
            </a:r>
            <a:r>
              <a:rPr lang="fr-FR" dirty="0" err="1"/>
              <a:t>jwt</a:t>
            </a:r>
            <a:r>
              <a:rPr lang="fr-FR" dirty="0"/>
              <a:t> 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Création d’algorithme de récupération de data historique : le server de open </a:t>
            </a:r>
            <a:r>
              <a:rPr lang="fr-FR" dirty="0" err="1"/>
              <a:t>weather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laisse récupéré seulement 7 jours heure par heure. Création de  la fonction récursive qu’itère jusqu’à ce que l’on fasse l’appelle pour toute l’année précédente.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Affichage de data horaire en prenant en compte le fuseau horaire de la ville en question. Cela est fait avec une librairie </a:t>
            </a:r>
            <a:r>
              <a:rPr lang="fr-FR" dirty="0" err="1"/>
              <a:t>tz-lookup</a:t>
            </a:r>
            <a:r>
              <a:rPr lang="fr-FR" dirty="0"/>
              <a:t> permettant de trouver l’heure local selon </a:t>
            </a:r>
            <a:r>
              <a:rPr lang="fr-FR" dirty="0" err="1"/>
              <a:t>lat</a:t>
            </a:r>
            <a:r>
              <a:rPr lang="fr-FR" dirty="0"/>
              <a:t> et </a:t>
            </a:r>
            <a:r>
              <a:rPr lang="fr-FR" dirty="0" err="1"/>
              <a:t>lon</a:t>
            </a:r>
            <a:r>
              <a:rPr lang="fr-F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19195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F843F13-9245-604B-B97D-6726A2ACE24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38200" y="1515937"/>
            <a:ext cx="10341864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600" dirty="0"/>
          </a:p>
          <a:p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Languages</a:t>
            </a:r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 utilisé : 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/>
              <a:t>JavaScript, CSS + SCSS, HTML </a:t>
            </a:r>
          </a:p>
          <a:p>
            <a:endParaRPr lang="fr-FR" sz="1600" dirty="0">
              <a:solidFill>
                <a:schemeClr val="bg1"/>
              </a:solidFill>
              <a:highlight>
                <a:srgbClr val="000080"/>
              </a:highlight>
            </a:endParaRPr>
          </a:p>
          <a:p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Partie </a:t>
            </a:r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front-end</a:t>
            </a:r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 : </a:t>
            </a:r>
            <a:r>
              <a:rPr lang="fr-FR" sz="1600" dirty="0">
                <a:solidFill>
                  <a:schemeClr val="bg1"/>
                </a:solidFill>
              </a:rPr>
              <a:t> </a:t>
            </a:r>
            <a:r>
              <a:rPr lang="fr-FR" sz="1600" dirty="0"/>
              <a:t> </a:t>
            </a:r>
            <a:r>
              <a:rPr lang="fr-FR" sz="1600" dirty="0" err="1"/>
              <a:t>React</a:t>
            </a:r>
            <a:r>
              <a:rPr lang="fr-FR" sz="1600" dirty="0"/>
              <a:t> </a:t>
            </a:r>
            <a:r>
              <a:rPr lang="fr-FR" sz="1600" dirty="0" err="1"/>
              <a:t>js</a:t>
            </a:r>
            <a:r>
              <a:rPr lang="fr-FR" sz="1600" dirty="0"/>
              <a:t>,  Type Script, @Redux-tookit </a:t>
            </a:r>
          </a:p>
          <a:p>
            <a:endParaRPr lang="fr-FR" sz="1600" dirty="0"/>
          </a:p>
          <a:p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Partie server :</a:t>
            </a:r>
            <a:r>
              <a:rPr lang="fr-FR" sz="1600" dirty="0">
                <a:highlight>
                  <a:srgbClr val="233E6F"/>
                </a:highlight>
              </a:rPr>
              <a:t> </a:t>
            </a:r>
            <a:r>
              <a:rPr lang="fr-FR" sz="1600" dirty="0"/>
              <a:t>Node.js , express </a:t>
            </a:r>
          </a:p>
          <a:p>
            <a:endParaRPr lang="fr-FR" sz="1600" dirty="0"/>
          </a:p>
          <a:p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Bases de données :</a:t>
            </a:r>
            <a:r>
              <a:rPr lang="fr-FR" sz="1600" dirty="0"/>
              <a:t>  </a:t>
            </a:r>
            <a:r>
              <a:rPr lang="fr-FR" sz="1600" dirty="0" err="1"/>
              <a:t>MongoDb</a:t>
            </a:r>
            <a:r>
              <a:rPr lang="fr-FR" sz="1600" dirty="0"/>
              <a:t>,  </a:t>
            </a:r>
            <a:r>
              <a:rPr lang="fr-FR" sz="1600" dirty="0" err="1"/>
              <a:t>mongoose</a:t>
            </a:r>
            <a:endParaRPr lang="fr-FR" sz="1600" dirty="0"/>
          </a:p>
          <a:p>
            <a:endParaRPr lang="fr-FR" sz="1600" dirty="0"/>
          </a:p>
          <a:p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Versionning</a:t>
            </a:r>
            <a:r>
              <a:rPr lang="fr-FR" sz="1600" dirty="0">
                <a:highlight>
                  <a:srgbClr val="233E6F"/>
                </a:highlight>
              </a:rPr>
              <a:t>:</a:t>
            </a:r>
            <a:r>
              <a:rPr lang="fr-FR" sz="1600" dirty="0"/>
              <a:t> GitHub</a:t>
            </a:r>
          </a:p>
          <a:p>
            <a:endParaRPr lang="fr-FR" sz="1600" dirty="0"/>
          </a:p>
          <a:p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Deploy</a:t>
            </a:r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 server:</a:t>
            </a:r>
            <a:r>
              <a:rPr lang="fr-FR" sz="1600" dirty="0"/>
              <a:t> </a:t>
            </a:r>
            <a:r>
              <a:rPr lang="fr-FR" sz="1600" dirty="0" err="1"/>
              <a:t>AllwaysData</a:t>
            </a:r>
            <a:r>
              <a:rPr lang="fr-FR" sz="1600" dirty="0"/>
              <a:t> </a:t>
            </a:r>
          </a:p>
          <a:p>
            <a:r>
              <a:rPr lang="fr-FR" sz="1600" dirty="0" err="1">
                <a:solidFill>
                  <a:schemeClr val="bg1"/>
                </a:solidFill>
                <a:highlight>
                  <a:srgbClr val="233E6F"/>
                </a:highlight>
              </a:rPr>
              <a:t>Deploy</a:t>
            </a:r>
            <a:r>
              <a:rPr lang="fr-FR" sz="1600" dirty="0">
                <a:solidFill>
                  <a:schemeClr val="bg1"/>
                </a:solidFill>
                <a:highlight>
                  <a:srgbClr val="233E6F"/>
                </a:highlight>
              </a:rPr>
              <a:t> client:</a:t>
            </a:r>
            <a:r>
              <a:rPr lang="fr-FR" sz="1600" dirty="0"/>
              <a:t> </a:t>
            </a:r>
            <a:r>
              <a:rPr lang="fr-FR" sz="1600" dirty="0" err="1"/>
              <a:t>Netlify</a:t>
            </a:r>
            <a:r>
              <a:rPr lang="fr-FR" sz="1600" dirty="0"/>
              <a:t>  </a:t>
            </a:r>
            <a:r>
              <a:rPr lang="fr-FR" sz="1600" dirty="0">
                <a:hlinkClick r:id="rId5" tooltip="Site Open Weather App"/>
              </a:rPr>
              <a:t>https://open-weather-app-study.netlify.app/</a:t>
            </a:r>
            <a:endParaRPr lang="fr-FR" sz="1600" dirty="0"/>
          </a:p>
          <a:p>
            <a:endParaRPr lang="fr-FR" sz="1600" dirty="0"/>
          </a:p>
          <a:p>
            <a:r>
              <a:rPr lang="fr-FR" sz="1600" b="1" dirty="0">
                <a:solidFill>
                  <a:schemeClr val="bg1"/>
                </a:solidFill>
                <a:highlight>
                  <a:srgbClr val="233E6F"/>
                </a:highlight>
              </a:rPr>
              <a:t>Maquettes</a:t>
            </a:r>
            <a:r>
              <a:rPr lang="fr-FR" sz="1600" dirty="0"/>
              <a:t>: </a:t>
            </a:r>
          </a:p>
          <a:p>
            <a:r>
              <a:rPr lang="fr-FR" sz="1600" dirty="0"/>
              <a:t>Screen</a:t>
            </a:r>
            <a:r>
              <a:rPr lang="fr-FR" sz="1100" dirty="0"/>
              <a:t>:  </a:t>
            </a:r>
            <a:r>
              <a:rPr lang="en-US" sz="1100" dirty="0">
                <a:hlinkClick r:id="rId6" tooltip="Lien vers les maquettes version écran pc"/>
              </a:rPr>
              <a:t>https://www.figma.com/file/0TeoqPtUp7gtM74BHsatwW/3WA-Weather-App?type=design&amp;node-id=52-2144&amp;mode=design&amp;t=w79rOfkXLSn6sPa2-0</a:t>
            </a:r>
            <a:r>
              <a:rPr lang="fr-FR" sz="1100" dirty="0"/>
              <a:t> </a:t>
            </a:r>
            <a:r>
              <a:rPr lang="fr-FR" sz="1600" dirty="0"/>
              <a:t>,</a:t>
            </a:r>
          </a:p>
          <a:p>
            <a:r>
              <a:rPr lang="fr-FR" sz="1600" dirty="0"/>
              <a:t>Mobile:  </a:t>
            </a:r>
            <a:r>
              <a:rPr lang="fr-FR" sz="1100" dirty="0">
                <a:hlinkClick r:id="rId7" tooltip="Lien vers les maquettes  version mobile"/>
              </a:rPr>
              <a:t>https://www.figma.com/file/0TeoqPtUp7gtM74BHsatwW/3WA-Weather-App?type=design&amp;node-id=46-3389&amp;mode=design&amp;t=huD4stu5m2AYqywT-0</a:t>
            </a:r>
            <a:endParaRPr lang="fr-FR" sz="1100" dirty="0"/>
          </a:p>
          <a:p>
            <a:endParaRPr lang="fr-FR" sz="100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D18A99-F5CC-D9BC-51F3-924BBB91DCA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F8B0382B-ECF0-98F6-E305-7077365DEEE7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365126"/>
            <a:ext cx="10515600" cy="374656"/>
          </a:xfrm>
          <a:solidFill>
            <a:srgbClr val="233E6F"/>
          </a:solidFill>
        </p:spPr>
        <p:txBody>
          <a:bodyPr>
            <a:normAutofit/>
          </a:bodyPr>
          <a:lstStyle/>
          <a:p>
            <a:pPr algn="ctr"/>
            <a:r>
              <a:rPr lang="fr-FR" sz="1800">
                <a:solidFill>
                  <a:schemeClr val="bg1"/>
                </a:solidFill>
              </a:rPr>
              <a:t>Caractéristiques techniques du projet</a:t>
            </a:r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33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1E32FA2-0115-4205-D5EA-87A8D5BEE2E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4C4ED11-E149-E3E2-ADF0-2770F2A185A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2630" y="194590"/>
            <a:ext cx="11215992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Schema</a:t>
            </a:r>
            <a:r>
              <a:rPr lang="fr-FR" dirty="0">
                <a:solidFill>
                  <a:schemeClr val="bg1"/>
                </a:solidFill>
              </a:rPr>
              <a:t> de navigation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34D9B3A-6954-BD4B-269E-34075BFF527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667937" y="76655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User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3FA5A46-B4F9-E18A-641A-55029ACE859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09264" y="1369387"/>
            <a:ext cx="1583703" cy="4665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Login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D57D49F-3502-137A-84B0-B5F29442730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315287" y="1369388"/>
            <a:ext cx="1583703" cy="4665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Registration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B4744A-7C82-7FE7-DAF0-88AD74FB765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409552" y="2089049"/>
            <a:ext cx="1944425" cy="4665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Forgot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Password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2" name="Graphique 11" descr="Enveloppe ouverte avec un remplissage uni">
            <a:extLst>
              <a:ext uri="{FF2B5EF4-FFF2-40B4-BE49-F238E27FC236}">
                <a16:creationId xmlns:a16="http://schemas.microsoft.com/office/drawing/2014/main" id="{8F92B525-2088-B9F3-0C98-90170D5055C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834131" y="2597408"/>
            <a:ext cx="569824" cy="569824"/>
          </a:xfrm>
          <a:prstGeom prst="rect">
            <a:avLst/>
          </a:prstGeom>
        </p:spPr>
      </p:pic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AC09FFD-25B4-FBB4-187F-96C23EA1FDF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46830" y="5985366"/>
            <a:ext cx="1944425" cy="4665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Reset </a:t>
            </a:r>
            <a:r>
              <a:rPr lang="fr-FR" dirty="0" err="1">
                <a:solidFill>
                  <a:schemeClr val="tx1"/>
                </a:solidFill>
              </a:rPr>
              <a:t>Password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A3AC3AC-4BF3-8120-1259-68EEBCCC366B}"/>
              </a:ext>
            </a:extLst>
          </p:cNvPr>
          <p:cNvCxnSpPr>
            <a:cxnSpLocks/>
            <a:stCxn id="12" idx="2"/>
            <a:endCxn id="13" idx="0"/>
          </p:cNvCxnSpPr>
          <p:nvPr>
            <p:custDataLst>
              <p:tags r:id="rId9"/>
            </p:custDataLst>
          </p:nvPr>
        </p:nvCxnSpPr>
        <p:spPr>
          <a:xfrm>
            <a:off x="2119043" y="3167232"/>
            <a:ext cx="0" cy="2818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F1DD7EB7-4329-4C44-C999-3CBB168EF226}"/>
              </a:ext>
            </a:extLst>
          </p:cNvPr>
          <p:cNvCxnSpPr>
            <a:cxnSpLocks/>
            <a:stCxn id="10" idx="1"/>
            <a:endCxn id="12" idx="0"/>
          </p:cNvCxnSpPr>
          <p:nvPr>
            <p:custDataLst>
              <p:tags r:id="rId10"/>
            </p:custDataLst>
          </p:nvPr>
        </p:nvCxnSpPr>
        <p:spPr>
          <a:xfrm flipH="1">
            <a:off x="2119043" y="2322322"/>
            <a:ext cx="1290509" cy="275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9C27AB3-4516-CF2B-5D3C-88F936CDB7CC}"/>
              </a:ext>
            </a:extLst>
          </p:cNvPr>
          <p:cNvCxnSpPr>
            <a:cxnSpLocks/>
            <a:stCxn id="9" idx="2"/>
            <a:endCxn id="12" idx="0"/>
          </p:cNvCxnSpPr>
          <p:nvPr>
            <p:custDataLst>
              <p:tags r:id="rId11"/>
            </p:custDataLst>
          </p:nvPr>
        </p:nvCxnSpPr>
        <p:spPr>
          <a:xfrm>
            <a:off x="2107139" y="1835933"/>
            <a:ext cx="11904" cy="761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5DCDA125-D49C-B193-A3A9-51E04E8F0C0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72440" y="766558"/>
            <a:ext cx="123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connection</a:t>
            </a:r>
            <a:endParaRPr lang="fr-FR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987DB748-75B9-1C44-2320-86A31C41868C}"/>
              </a:ext>
            </a:extLst>
          </p:cNvPr>
          <p:cNvCxnSpPr>
            <a:stCxn id="9" idx="3"/>
            <a:endCxn id="8" idx="1"/>
          </p:cNvCxnSpPr>
          <p:nvPr>
            <p:custDataLst>
              <p:tags r:id="rId13"/>
            </p:custDataLst>
          </p:nvPr>
        </p:nvCxnSpPr>
        <p:spPr>
          <a:xfrm flipV="1">
            <a:off x="2898990" y="1602660"/>
            <a:ext cx="291027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DE8E510-1AE0-4CD5-390E-8BB74F5D225F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2968416" y="3876482"/>
            <a:ext cx="1944425" cy="46654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Activation </a:t>
            </a:r>
            <a:r>
              <a:rPr lang="fr-FR" dirty="0" err="1">
                <a:solidFill>
                  <a:schemeClr val="tx1"/>
                </a:solidFill>
              </a:rPr>
              <a:t>link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61E0656F-C8FB-4C68-F2F6-DCB01775B04C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9489959" y="1369387"/>
            <a:ext cx="1583703" cy="466545"/>
          </a:xfrm>
          <a:prstGeom prst="roundRect">
            <a:avLst/>
          </a:prstGeom>
          <a:solidFill>
            <a:srgbClr val="233E6F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bg1"/>
                </a:solidFill>
              </a:rPr>
              <a:t>Accueil</a:t>
            </a: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9E529012-F7D6-D82F-7107-613081B53FD9}"/>
              </a:ext>
            </a:extLst>
          </p:cNvPr>
          <p:cNvCxnSpPr>
            <a:stCxn id="8" idx="3"/>
            <a:endCxn id="60" idx="1"/>
          </p:cNvCxnSpPr>
          <p:nvPr>
            <p:custDataLst>
              <p:tags r:id="rId16"/>
            </p:custDataLst>
          </p:nvPr>
        </p:nvCxnSpPr>
        <p:spPr>
          <a:xfrm>
            <a:off x="7392967" y="1602660"/>
            <a:ext cx="2096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rganigramme : Décision 102">
            <a:extLst>
              <a:ext uri="{FF2B5EF4-FFF2-40B4-BE49-F238E27FC236}">
                <a16:creationId xmlns:a16="http://schemas.microsoft.com/office/drawing/2014/main" id="{B4195268-E4B7-6047-B9ED-A6B74316D6AF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818001" y="1369387"/>
            <a:ext cx="414826" cy="446048"/>
          </a:xfrm>
          <a:prstGeom prst="flowChartDecis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9AE2B4E1-AC2A-4C61-0C7E-4FA499DC535F}"/>
              </a:ext>
            </a:extLst>
          </p:cNvPr>
          <p:cNvCxnSpPr>
            <a:cxnSpLocks/>
            <a:stCxn id="13" idx="3"/>
            <a:endCxn id="8" idx="3"/>
          </p:cNvCxnSpPr>
          <p:nvPr/>
        </p:nvCxnSpPr>
        <p:spPr>
          <a:xfrm flipV="1">
            <a:off x="3091255" y="1602660"/>
            <a:ext cx="4301712" cy="4615979"/>
          </a:xfrm>
          <a:prstGeom prst="bentConnector3">
            <a:avLst>
              <a:gd name="adj1" fmla="val 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A051BD4E-F242-98A0-214E-2F46C09AA52B}"/>
              </a:ext>
            </a:extLst>
          </p:cNvPr>
          <p:cNvCxnSpPr>
            <a:stCxn id="8" idx="2"/>
            <a:endCxn id="10" idx="0"/>
          </p:cNvCxnSpPr>
          <p:nvPr/>
        </p:nvCxnSpPr>
        <p:spPr>
          <a:xfrm rot="5400000">
            <a:off x="5364883" y="852815"/>
            <a:ext cx="253117" cy="2219351"/>
          </a:xfrm>
          <a:prstGeom prst="bentConnector3">
            <a:avLst>
              <a:gd name="adj1" fmla="val 33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51DFE25D-0E7F-F6C8-6B2C-BA8D1533A133}"/>
              </a:ext>
            </a:extLst>
          </p:cNvPr>
          <p:cNvCxnSpPr>
            <a:stCxn id="51" idx="3"/>
            <a:endCxn id="8" idx="2"/>
          </p:cNvCxnSpPr>
          <p:nvPr/>
        </p:nvCxnSpPr>
        <p:spPr>
          <a:xfrm flipV="1">
            <a:off x="4912841" y="1835932"/>
            <a:ext cx="1688275" cy="227382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D59711A1-44A2-24DB-1243-0C6141A9BE87}"/>
              </a:ext>
            </a:extLst>
          </p:cNvPr>
          <p:cNvCxnSpPr>
            <a:endCxn id="51" idx="0"/>
          </p:cNvCxnSpPr>
          <p:nvPr/>
        </p:nvCxnSpPr>
        <p:spPr>
          <a:xfrm>
            <a:off x="2403955" y="2882320"/>
            <a:ext cx="1536674" cy="9941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606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C4A48F-ED32-11FC-7765-F9178A06E48C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677F2751-053F-6E8C-D0AE-DA998CE84A1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06077" y="2919028"/>
            <a:ext cx="876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Accueil </a:t>
            </a:r>
            <a:endParaRPr lang="fr-FR" dirty="0"/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67497203-267F-E89E-C141-751EAB834D4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616285" y="1774864"/>
            <a:ext cx="107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Locations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56B28F8D-FC8B-97A5-7F04-E28FD69ECFF7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49372" y="3281730"/>
            <a:ext cx="73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Today</a:t>
            </a:r>
            <a:endParaRPr lang="fr-FR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96F62578-B000-56ED-598E-818DBC891A77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697750" y="3206939"/>
            <a:ext cx="85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History</a:t>
            </a:r>
            <a:endParaRPr lang="fr-FR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66A4A818-E3F9-0404-C7CE-7ABB453C9BE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0404035" y="3290092"/>
            <a:ext cx="79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Profile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4905239B-2DE1-8437-6839-1EC520F8253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385624" y="1416120"/>
            <a:ext cx="66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User</a:t>
            </a:r>
          </a:p>
        </p:txBody>
      </p:sp>
      <p:pic>
        <p:nvPicPr>
          <p:cNvPr id="85" name="Graphique 84" descr="Utilisateur avec un remplissage uni">
            <a:extLst>
              <a:ext uri="{FF2B5EF4-FFF2-40B4-BE49-F238E27FC236}">
                <a16:creationId xmlns:a16="http://schemas.microsoft.com/office/drawing/2014/main" id="{8FD174A4-0ED8-3DB4-B8FE-85B35FB5F1F8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34913" y="800179"/>
            <a:ext cx="720000" cy="720000"/>
          </a:xfrm>
          <a:prstGeom prst="rect">
            <a:avLst/>
          </a:prstGeom>
        </p:spPr>
      </p:pic>
      <p:sp>
        <p:nvSpPr>
          <p:cNvPr id="86" name="ZoneTexte 85">
            <a:extLst>
              <a:ext uri="{FF2B5EF4-FFF2-40B4-BE49-F238E27FC236}">
                <a16:creationId xmlns:a16="http://schemas.microsoft.com/office/drawing/2014/main" id="{5B20331E-E194-1909-A308-79618F6B56A1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176082" y="3653434"/>
            <a:ext cx="1212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Current</a:t>
            </a:r>
            <a:r>
              <a:rPr lang="fr-FR" sz="1200" dirty="0"/>
              <a:t> </a:t>
            </a:r>
            <a:r>
              <a:rPr lang="fr-FR" sz="1200" dirty="0" err="1"/>
              <a:t>weather</a:t>
            </a:r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A917E458-AB94-D971-0A1B-2BD9874A3BA2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1107655" y="4397442"/>
            <a:ext cx="15842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Daily </a:t>
            </a:r>
            <a:r>
              <a:rPr lang="fr-FR" sz="1200" dirty="0" err="1"/>
              <a:t>forecast</a:t>
            </a:r>
            <a:r>
              <a:rPr lang="fr-FR" sz="1200" dirty="0"/>
              <a:t> </a:t>
            </a:r>
            <a:r>
              <a:rPr lang="fr-FR" sz="1200" dirty="0" err="1"/>
              <a:t>weather</a:t>
            </a:r>
            <a:endParaRPr lang="fr-FR" sz="1200" dirty="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B0F0E12E-9191-222B-9B8F-4794FF7BDD23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1107655" y="5063432"/>
            <a:ext cx="16916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forecast</a:t>
            </a:r>
            <a:r>
              <a:rPr lang="fr-FR" sz="1200" dirty="0"/>
              <a:t> </a:t>
            </a:r>
            <a:r>
              <a:rPr lang="fr-FR" sz="1200" dirty="0" err="1"/>
              <a:t>weather</a:t>
            </a:r>
            <a:endParaRPr lang="fr-FR" sz="1200" dirty="0"/>
          </a:p>
        </p:txBody>
      </p:sp>
      <p:sp>
        <p:nvSpPr>
          <p:cNvPr id="89" name="ZoneTexte 88">
            <a:extLst>
              <a:ext uri="{FF2B5EF4-FFF2-40B4-BE49-F238E27FC236}">
                <a16:creationId xmlns:a16="http://schemas.microsoft.com/office/drawing/2014/main" id="{3E4725F0-10A3-EF6D-34C4-83C813F62CA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1187776" y="5783586"/>
            <a:ext cx="1516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Map</a:t>
            </a:r>
            <a:r>
              <a:rPr lang="fr-FR" sz="1200" dirty="0"/>
              <a:t> </a:t>
            </a:r>
            <a:r>
              <a:rPr lang="fr-FR" sz="1200" dirty="0" err="1"/>
              <a:t>current</a:t>
            </a:r>
            <a:r>
              <a:rPr lang="fr-FR" sz="1200" dirty="0"/>
              <a:t> </a:t>
            </a:r>
            <a:r>
              <a:rPr lang="fr-FR" sz="1200" dirty="0" err="1"/>
              <a:t>weather</a:t>
            </a:r>
            <a:endParaRPr lang="fr-FR" sz="1200" dirty="0"/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1E4D45D9-C92A-96E6-ADD5-4DD93998D98F}"/>
              </a:ext>
            </a:extLst>
          </p:cNvPr>
          <p:cNvGraphicFramePr>
            <a:graphicFrameLocks noGrp="1"/>
          </p:cNvGraphicFramePr>
          <p:nvPr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824557814"/>
              </p:ext>
            </p:extLst>
          </p:nvPr>
        </p:nvGraphicFramePr>
        <p:xfrm>
          <a:off x="4416978" y="3775531"/>
          <a:ext cx="3662370" cy="322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0790">
                  <a:extLst>
                    <a:ext uri="{9D8B030D-6E8A-4147-A177-3AD203B41FA5}">
                      <a16:colId xmlns:a16="http://schemas.microsoft.com/office/drawing/2014/main" val="3918210775"/>
                    </a:ext>
                  </a:extLst>
                </a:gridCol>
                <a:gridCol w="1193322">
                  <a:extLst>
                    <a:ext uri="{9D8B030D-6E8A-4147-A177-3AD203B41FA5}">
                      <a16:colId xmlns:a16="http://schemas.microsoft.com/office/drawing/2014/main" val="3508564581"/>
                    </a:ext>
                  </a:extLst>
                </a:gridCol>
                <a:gridCol w="1248258">
                  <a:extLst>
                    <a:ext uri="{9D8B030D-6E8A-4147-A177-3AD203B41FA5}">
                      <a16:colId xmlns:a16="http://schemas.microsoft.com/office/drawing/2014/main" val="777157354"/>
                    </a:ext>
                  </a:extLst>
                </a:gridCol>
              </a:tblGrid>
              <a:tr h="320799"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101" marR="79101" marT="39551" marB="395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101" marR="79101" marT="39551" marB="395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fr-FR" sz="1600" dirty="0"/>
                    </a:p>
                  </a:txBody>
                  <a:tcPr marL="79101" marR="79101" marT="39551" marB="3955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67406"/>
                  </a:ext>
                </a:extLst>
              </a:tr>
            </a:tbl>
          </a:graphicData>
        </a:graphic>
      </p:graphicFrame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53F90D90-178F-3890-D376-3DE6E33A4286}"/>
              </a:ext>
            </a:extLst>
          </p:cNvPr>
          <p:cNvGraphicFramePr>
            <a:graphicFrameLocks noGrp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307115066"/>
              </p:ext>
            </p:extLst>
          </p:nvPr>
        </p:nvGraphicFramePr>
        <p:xfrm>
          <a:off x="636537" y="3836633"/>
          <a:ext cx="471118" cy="2085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118">
                  <a:extLst>
                    <a:ext uri="{9D8B030D-6E8A-4147-A177-3AD203B41FA5}">
                      <a16:colId xmlns:a16="http://schemas.microsoft.com/office/drawing/2014/main" val="1014144627"/>
                    </a:ext>
                  </a:extLst>
                </a:gridCol>
              </a:tblGrid>
              <a:tr h="69515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9424"/>
                  </a:ext>
                </a:extLst>
              </a:tr>
              <a:tr h="69515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82312"/>
                  </a:ext>
                </a:extLst>
              </a:tr>
              <a:tr h="695151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663632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10B3FEA0-DF4D-4DD9-8EF6-189AEB8C33FA}"/>
              </a:ext>
            </a:extLst>
          </p:cNvPr>
          <p:cNvGraphicFramePr>
            <a:graphicFrameLocks noGrp="1"/>
          </p:cNvGraphicFramePr>
          <p:nvPr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793307993"/>
              </p:ext>
            </p:extLst>
          </p:nvPr>
        </p:nvGraphicFramePr>
        <p:xfrm>
          <a:off x="7845272" y="4123697"/>
          <a:ext cx="477742" cy="1468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42">
                  <a:extLst>
                    <a:ext uri="{9D8B030D-6E8A-4147-A177-3AD203B41FA5}">
                      <a16:colId xmlns:a16="http://schemas.microsoft.com/office/drawing/2014/main" val="1014144627"/>
                    </a:ext>
                  </a:extLst>
                </a:gridCol>
              </a:tblGrid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9424"/>
                  </a:ext>
                </a:extLst>
              </a:tr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382312"/>
                  </a:ext>
                </a:extLst>
              </a:tr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6663632"/>
                  </a:ext>
                </a:extLst>
              </a:tr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6206632"/>
                  </a:ext>
                </a:extLst>
              </a:tr>
            </a:tbl>
          </a:graphicData>
        </a:graphic>
      </p:graphicFrame>
      <p:sp>
        <p:nvSpPr>
          <p:cNvPr id="21" name="ZoneTexte 20">
            <a:extLst>
              <a:ext uri="{FF2B5EF4-FFF2-40B4-BE49-F238E27FC236}">
                <a16:creationId xmlns:a16="http://schemas.microsoft.com/office/drawing/2014/main" id="{66276D69-B53F-C4EF-AE74-A7087A17B83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248720" y="3985197"/>
            <a:ext cx="1423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temperature</a:t>
            </a:r>
            <a:endParaRPr lang="fr-FR" sz="12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3A4E0D6-8B8F-C79D-8C52-DC5283F0C78A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248720" y="4334625"/>
            <a:ext cx="841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felt</a:t>
            </a:r>
            <a:endParaRPr lang="fr-FR" sz="12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796FA62-E3D5-D085-B354-88A7E14E6C64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8248720" y="4672707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humidity</a:t>
            </a:r>
            <a:endParaRPr lang="fr-FR" sz="12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12D56B8-D02C-7825-5DB1-27AE59BBFA91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8248720" y="5071036"/>
            <a:ext cx="1172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pressure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624ADAD0-425A-D86F-2DA5-8C06F25D4BF7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8323014" y="5417285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Hourly</a:t>
            </a:r>
            <a:r>
              <a:rPr lang="fr-FR" sz="1200" dirty="0"/>
              <a:t> </a:t>
            </a:r>
            <a:r>
              <a:rPr lang="fr-FR" sz="1200" dirty="0" err="1"/>
              <a:t>wind</a:t>
            </a:r>
            <a:endParaRPr lang="fr-FR" sz="1200" dirty="0"/>
          </a:p>
        </p:txBody>
      </p:sp>
      <p:graphicFrame>
        <p:nvGraphicFramePr>
          <p:cNvPr id="26" name="Tableau 25">
            <a:extLst>
              <a:ext uri="{FF2B5EF4-FFF2-40B4-BE49-F238E27FC236}">
                <a16:creationId xmlns:a16="http://schemas.microsoft.com/office/drawing/2014/main" id="{77AA7FC7-831A-8B83-1E94-C781165B9101}"/>
              </a:ext>
            </a:extLst>
          </p:cNvPr>
          <p:cNvGraphicFramePr>
            <a:graphicFrameLocks noGrp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232238471"/>
              </p:ext>
            </p:extLst>
          </p:nvPr>
        </p:nvGraphicFramePr>
        <p:xfrm>
          <a:off x="10356008" y="3836633"/>
          <a:ext cx="89171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19">
                  <a:extLst>
                    <a:ext uri="{9D8B030D-6E8A-4147-A177-3AD203B41FA5}">
                      <a16:colId xmlns:a16="http://schemas.microsoft.com/office/drawing/2014/main" val="3918210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67406"/>
                  </a:ext>
                </a:extLst>
              </a:tr>
            </a:tbl>
          </a:graphicData>
        </a:graphic>
      </p:graphicFrame>
      <p:sp>
        <p:nvSpPr>
          <p:cNvPr id="27" name="ZoneTexte 26">
            <a:extLst>
              <a:ext uri="{FF2B5EF4-FFF2-40B4-BE49-F238E27FC236}">
                <a16:creationId xmlns:a16="http://schemas.microsoft.com/office/drawing/2014/main" id="{C2CCF4AB-F4CB-3F32-043B-6F839D2FBE34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5109754" y="4098473"/>
            <a:ext cx="9332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Select  </a:t>
            </a:r>
            <a:r>
              <a:rPr lang="fr-FR" sz="1200" dirty="0" err="1"/>
              <a:t>form</a:t>
            </a:r>
            <a:endParaRPr lang="fr-FR" sz="1200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FCD5156-45DC-C3AA-66B1-9481C8CEB023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5998966" y="4076301"/>
            <a:ext cx="1676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Toggle</a:t>
            </a:r>
            <a:r>
              <a:rPr lang="fr-FR" sz="1200" dirty="0"/>
              <a:t> </a:t>
            </a:r>
            <a:r>
              <a:rPr lang="fr-FR" sz="1200" dirty="0" err="1"/>
              <a:t>search</a:t>
            </a:r>
            <a:r>
              <a:rPr lang="fr-FR" sz="1200" dirty="0"/>
              <a:t> data </a:t>
            </a:r>
            <a:r>
              <a:rPr lang="fr-FR" sz="1200" dirty="0" err="1"/>
              <a:t>form</a:t>
            </a:r>
            <a:endParaRPr lang="fr-FR" sz="1200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7E86022E-E072-E6C5-D0F4-76438E49C211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4120804" y="4110867"/>
            <a:ext cx="619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Empty</a:t>
            </a:r>
            <a:r>
              <a:rPr lang="fr-FR" sz="1200" dirty="0"/>
              <a:t>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819E80D1-FCC0-2A0D-9721-B2CACD8E78A4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9823833" y="4319252"/>
            <a:ext cx="8917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Show profil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04070BB-BDFF-5B0A-98FB-2FDC6EE79AF8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10870394" y="4311858"/>
            <a:ext cx="789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Edit profil</a:t>
            </a:r>
          </a:p>
        </p:txBody>
      </p:sp>
      <p:graphicFrame>
        <p:nvGraphicFramePr>
          <p:cNvPr id="37" name="Tableau 36">
            <a:extLst>
              <a:ext uri="{FF2B5EF4-FFF2-40B4-BE49-F238E27FC236}">
                <a16:creationId xmlns:a16="http://schemas.microsoft.com/office/drawing/2014/main" id="{91FA1F90-59F3-111A-C2BE-BE7D9D4E401D}"/>
              </a:ext>
            </a:extLst>
          </p:cNvPr>
          <p:cNvGraphicFramePr>
            <a:graphicFrameLocks noGrp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288999697"/>
              </p:ext>
            </p:extLst>
          </p:nvPr>
        </p:nvGraphicFramePr>
        <p:xfrm>
          <a:off x="6698362" y="1770952"/>
          <a:ext cx="477742" cy="3670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42">
                  <a:extLst>
                    <a:ext uri="{9D8B030D-6E8A-4147-A177-3AD203B41FA5}">
                      <a16:colId xmlns:a16="http://schemas.microsoft.com/office/drawing/2014/main" val="1014144627"/>
                    </a:ext>
                  </a:extLst>
                </a:gridCol>
              </a:tblGrid>
              <a:tr h="269247">
                <a:tc>
                  <a:txBody>
                    <a:bodyPr/>
                    <a:lstStyle/>
                    <a:p>
                      <a:endParaRPr lang="fr-FR" sz="1800" dirty="0"/>
                    </a:p>
                  </a:txBody>
                  <a:tcPr marL="92726" marR="92726" marT="46363" marB="46363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93942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9ED2FD7F-E1AD-8CB0-14C4-72BF95BF3380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7176104" y="1669601"/>
            <a:ext cx="12211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/>
              <a:t>Search</a:t>
            </a:r>
            <a:r>
              <a:rPr lang="fr-FR" sz="1200" dirty="0"/>
              <a:t> city input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7B0D7BF-1ADD-2B62-8A67-74AEFA24798F}"/>
              </a:ext>
            </a:extLst>
          </p:cNvPr>
          <p:cNvSpPr txBox="1"/>
          <p:nvPr>
            <p:custDataLst>
              <p:tags r:id="rId29"/>
            </p:custDataLst>
          </p:nvPr>
        </p:nvSpPr>
        <p:spPr>
          <a:xfrm>
            <a:off x="7113513" y="2005696"/>
            <a:ext cx="15442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All bookmarks of user</a:t>
            </a:r>
          </a:p>
        </p:txBody>
      </p:sp>
      <p:cxnSp>
        <p:nvCxnSpPr>
          <p:cNvPr id="41" name="Connecteur droit 40">
            <a:extLst>
              <a:ext uri="{FF2B5EF4-FFF2-40B4-BE49-F238E27FC236}">
                <a16:creationId xmlns:a16="http://schemas.microsoft.com/office/drawing/2014/main" id="{11B4DA8F-F335-6612-8D37-54BC22A2BB50}"/>
              </a:ext>
            </a:extLst>
          </p:cNvPr>
          <p:cNvCxnSpPr>
            <a:cxnSpLocks/>
            <a:stCxn id="70" idx="2"/>
            <a:endCxn id="71" idx="0"/>
          </p:cNvCxnSpPr>
          <p:nvPr>
            <p:custDataLst>
              <p:tags r:id="rId30"/>
            </p:custDataLst>
          </p:nvPr>
        </p:nvCxnSpPr>
        <p:spPr>
          <a:xfrm flipH="1">
            <a:off x="1314633" y="2144196"/>
            <a:ext cx="4837601" cy="1137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48CA0DF7-AC78-3404-F60B-BD87C1941B45}"/>
              </a:ext>
            </a:extLst>
          </p:cNvPr>
          <p:cNvCxnSpPr>
            <a:stCxn id="70" idx="2"/>
            <a:endCxn id="72" idx="0"/>
          </p:cNvCxnSpPr>
          <p:nvPr>
            <p:custDataLst>
              <p:tags r:id="rId31"/>
            </p:custDataLst>
          </p:nvPr>
        </p:nvCxnSpPr>
        <p:spPr>
          <a:xfrm flipH="1">
            <a:off x="6123284" y="2144196"/>
            <a:ext cx="28950" cy="1062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8B821449-A633-1F0D-C6C4-24AC21B204C4}"/>
              </a:ext>
            </a:extLst>
          </p:cNvPr>
          <p:cNvCxnSpPr>
            <a:stCxn id="70" idx="2"/>
            <a:endCxn id="74" idx="0"/>
          </p:cNvCxnSpPr>
          <p:nvPr>
            <p:custDataLst>
              <p:tags r:id="rId32"/>
            </p:custDataLst>
          </p:nvPr>
        </p:nvCxnSpPr>
        <p:spPr>
          <a:xfrm>
            <a:off x="6152234" y="2144196"/>
            <a:ext cx="4650051" cy="1145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968BEA83-9F40-D212-D31C-13BB8DF08745}"/>
              </a:ext>
            </a:extLst>
          </p:cNvPr>
          <p:cNvCxnSpPr>
            <a:stCxn id="71" idx="3"/>
            <a:endCxn id="72" idx="1"/>
          </p:cNvCxnSpPr>
          <p:nvPr>
            <p:custDataLst>
              <p:tags r:id="rId33"/>
            </p:custDataLst>
          </p:nvPr>
        </p:nvCxnSpPr>
        <p:spPr>
          <a:xfrm flipV="1">
            <a:off x="1679893" y="3391605"/>
            <a:ext cx="4017857" cy="74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5B22D164-39E2-BE12-0B61-106ECA596730}"/>
              </a:ext>
            </a:extLst>
          </p:cNvPr>
          <p:cNvCxnSpPr>
            <a:stCxn id="72" idx="3"/>
            <a:endCxn id="74" idx="1"/>
          </p:cNvCxnSpPr>
          <p:nvPr>
            <p:custDataLst>
              <p:tags r:id="rId34"/>
            </p:custDataLst>
          </p:nvPr>
        </p:nvCxnSpPr>
        <p:spPr>
          <a:xfrm>
            <a:off x="6548817" y="3391605"/>
            <a:ext cx="3855218" cy="83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rganigramme : Décision 67">
            <a:extLst>
              <a:ext uri="{FF2B5EF4-FFF2-40B4-BE49-F238E27FC236}">
                <a16:creationId xmlns:a16="http://schemas.microsoft.com/office/drawing/2014/main" id="{AA0D4528-2E42-349A-59B7-5F1762550052}"/>
              </a:ext>
            </a:extLst>
          </p:cNvPr>
          <p:cNvSpPr/>
          <p:nvPr>
            <p:custDataLst>
              <p:tags r:id="rId35"/>
            </p:custDataLst>
          </p:nvPr>
        </p:nvSpPr>
        <p:spPr>
          <a:xfrm>
            <a:off x="457038" y="3251734"/>
            <a:ext cx="414826" cy="446048"/>
          </a:xfrm>
          <a:prstGeom prst="flowChartDecis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5CF33CC-B6C2-9A11-9138-817351F3C6E9}"/>
              </a:ext>
            </a:extLst>
          </p:cNvPr>
          <p:cNvSpPr txBox="1"/>
          <p:nvPr>
            <p:custDataLst>
              <p:tags r:id="rId36"/>
            </p:custDataLst>
          </p:nvPr>
        </p:nvSpPr>
        <p:spPr>
          <a:xfrm>
            <a:off x="515287" y="163318"/>
            <a:ext cx="11215992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Schema</a:t>
            </a:r>
            <a:r>
              <a:rPr lang="fr-FR" dirty="0">
                <a:solidFill>
                  <a:schemeClr val="bg1"/>
                </a:solidFill>
              </a:rPr>
              <a:t> de navigation </a:t>
            </a:r>
          </a:p>
        </p:txBody>
      </p:sp>
    </p:spTree>
    <p:extLst>
      <p:ext uri="{BB962C8B-B14F-4D97-AF65-F5344CB8AC3E}">
        <p14:creationId xmlns:p14="http://schemas.microsoft.com/office/powerpoint/2010/main" val="210621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1461C70-5D54-9B69-152C-18D95E210167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79E497-B26E-863B-125B-CB76E9A2B08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28094" y="1384824"/>
            <a:ext cx="798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Admin</a:t>
            </a:r>
          </a:p>
        </p:txBody>
      </p:sp>
      <p:pic>
        <p:nvPicPr>
          <p:cNvPr id="84" name="Graphique 83" descr="Homme capitaine contour">
            <a:extLst>
              <a:ext uri="{FF2B5EF4-FFF2-40B4-BE49-F238E27FC236}">
                <a16:creationId xmlns:a16="http://schemas.microsoft.com/office/drawing/2014/main" id="{F1640C2D-293F-DF95-B0BB-E3D03815AF7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49322" y="951471"/>
            <a:ext cx="556160" cy="5561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36D1FB7-A373-9DE7-CC47-35D3736C0E4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319468" y="1753412"/>
            <a:ext cx="98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All </a:t>
            </a:r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users</a:t>
            </a:r>
            <a:endParaRPr lang="fr-FR" dirty="0">
              <a:solidFill>
                <a:schemeClr val="bg1"/>
              </a:solidFill>
              <a:highlight>
                <a:srgbClr val="233E6F"/>
              </a:highlight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DCC057B-46AF-2BAD-D6F7-2C94564F9CC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894124" y="2955412"/>
            <a:ext cx="184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User Profile</a:t>
            </a:r>
          </a:p>
        </p:txBody>
      </p:sp>
      <p:graphicFrame>
        <p:nvGraphicFramePr>
          <p:cNvPr id="22" name="Tableau 21">
            <a:extLst>
              <a:ext uri="{FF2B5EF4-FFF2-40B4-BE49-F238E27FC236}">
                <a16:creationId xmlns:a16="http://schemas.microsoft.com/office/drawing/2014/main" id="{63458890-0088-7566-B13C-F9083309864A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1788237714"/>
              </p:ext>
            </p:extLst>
          </p:nvPr>
        </p:nvGraphicFramePr>
        <p:xfrm>
          <a:off x="3235169" y="3427852"/>
          <a:ext cx="115824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8240">
                  <a:extLst>
                    <a:ext uri="{9D8B030D-6E8A-4147-A177-3AD203B41FA5}">
                      <a16:colId xmlns:a16="http://schemas.microsoft.com/office/drawing/2014/main" val="39182107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467406"/>
                  </a:ext>
                </a:extLst>
              </a:tr>
            </a:tbl>
          </a:graphicData>
        </a:graphic>
      </p:graphicFrame>
      <p:sp>
        <p:nvSpPr>
          <p:cNvPr id="26" name="ZoneTexte 25">
            <a:extLst>
              <a:ext uri="{FF2B5EF4-FFF2-40B4-BE49-F238E27FC236}">
                <a16:creationId xmlns:a16="http://schemas.microsoft.com/office/drawing/2014/main" id="{D6273588-4883-8603-7FB1-E24A5AB0F227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671824" y="3900652"/>
            <a:ext cx="1009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Show profil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D2D5C1F-6C9A-6B55-084B-514791F8DAD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721381" y="3916832"/>
            <a:ext cx="1426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/>
              <a:t>Edit/</a:t>
            </a:r>
            <a:r>
              <a:rPr lang="fr-FR" sz="1400" dirty="0" err="1"/>
              <a:t>delete</a:t>
            </a:r>
            <a:r>
              <a:rPr lang="fr-FR" sz="1400" dirty="0"/>
              <a:t> profil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F76BEA26-EA9B-4063-859F-5D1D4BD8538E}"/>
              </a:ext>
            </a:extLst>
          </p:cNvPr>
          <p:cNvCxnSpPr>
            <a:cxnSpLocks/>
            <a:stCxn id="7" idx="2"/>
            <a:endCxn id="8" idx="0"/>
          </p:cNvCxnSpPr>
          <p:nvPr>
            <p:custDataLst>
              <p:tags r:id="rId9"/>
            </p:custDataLst>
          </p:nvPr>
        </p:nvCxnSpPr>
        <p:spPr>
          <a:xfrm>
            <a:off x="3814289" y="2122744"/>
            <a:ext cx="0" cy="83266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rganigramme : Décision 47">
            <a:extLst>
              <a:ext uri="{FF2B5EF4-FFF2-40B4-BE49-F238E27FC236}">
                <a16:creationId xmlns:a16="http://schemas.microsoft.com/office/drawing/2014/main" id="{18841816-4C2D-0717-E058-8E9295EB2EB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2792140" y="1715054"/>
            <a:ext cx="414826" cy="446048"/>
          </a:xfrm>
          <a:prstGeom prst="flowChartDecisio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C7E87807-5F0D-FD63-D0D3-DC21D1BDF7E8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402028" y="1755561"/>
            <a:ext cx="127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  <a:highlight>
                  <a:srgbClr val="233E6F"/>
                </a:highlight>
              </a:rPr>
              <a:t>Create</a:t>
            </a:r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 user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1AF2D08-F367-ACC3-ADB3-73AB761D5036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5554673" y="2941915"/>
            <a:ext cx="974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/>
              <a:t>Form</a:t>
            </a:r>
            <a:r>
              <a:rPr lang="fr-FR" sz="1400" dirty="0"/>
              <a:t> Edite</a:t>
            </a:r>
          </a:p>
        </p:txBody>
      </p:sp>
      <p:cxnSp>
        <p:nvCxnSpPr>
          <p:cNvPr id="56" name="Connecteur droit 55">
            <a:extLst>
              <a:ext uri="{FF2B5EF4-FFF2-40B4-BE49-F238E27FC236}">
                <a16:creationId xmlns:a16="http://schemas.microsoft.com/office/drawing/2014/main" id="{BCEAE83A-AFFF-4580-3504-1A96BA50BE77}"/>
              </a:ext>
            </a:extLst>
          </p:cNvPr>
          <p:cNvCxnSpPr>
            <a:cxnSpLocks/>
            <a:stCxn id="52" idx="2"/>
          </p:cNvCxnSpPr>
          <p:nvPr>
            <p:custDataLst>
              <p:tags r:id="rId13"/>
            </p:custDataLst>
          </p:nvPr>
        </p:nvCxnSpPr>
        <p:spPr>
          <a:xfrm flipH="1">
            <a:off x="6041858" y="2124893"/>
            <a:ext cx="1" cy="7554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13C073C6-182E-43B8-7536-728650ADA32F}"/>
              </a:ext>
            </a:extLst>
          </p:cNvPr>
          <p:cNvCxnSpPr>
            <a:cxnSpLocks/>
            <a:stCxn id="7" idx="3"/>
            <a:endCxn id="52" idx="1"/>
          </p:cNvCxnSpPr>
          <p:nvPr>
            <p:custDataLst>
              <p:tags r:id="rId14"/>
            </p:custDataLst>
          </p:nvPr>
        </p:nvCxnSpPr>
        <p:spPr>
          <a:xfrm>
            <a:off x="4309110" y="1938078"/>
            <a:ext cx="1092918" cy="2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48B2AD76-63A5-682D-8AED-10EAB7290555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659817" y="246678"/>
            <a:ext cx="11215992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Schema</a:t>
            </a:r>
            <a:r>
              <a:rPr lang="fr-FR" dirty="0">
                <a:solidFill>
                  <a:schemeClr val="bg1"/>
                </a:solidFill>
              </a:rPr>
              <a:t> de navigation </a:t>
            </a:r>
          </a:p>
        </p:txBody>
      </p:sp>
    </p:spTree>
    <p:extLst>
      <p:ext uri="{BB962C8B-B14F-4D97-AF65-F5344CB8AC3E}">
        <p14:creationId xmlns:p14="http://schemas.microsoft.com/office/powerpoint/2010/main" val="2105642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3165D75-0947-DAEE-3FFE-A996D0ABD943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E230EDC-246A-881A-78E5-C0DDBE22155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56353" y="166780"/>
            <a:ext cx="11049000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800" b="1" i="0" u="none" strike="noStrike" baseline="0" dirty="0">
                <a:solidFill>
                  <a:schemeClr val="bg1"/>
                </a:solidFill>
                <a:latin typeface="Calibri-Bold"/>
              </a:rPr>
              <a:t>Intégration des contenus et des effets graphiques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" name="Current weather and forecast data - Opera 2024-01-07 21-40-09">
            <a:hlinkClick r:id="" action="ppaction://media"/>
            <a:extLst>
              <a:ext uri="{FF2B5EF4-FFF2-40B4-BE49-F238E27FC236}">
                <a16:creationId xmlns:a16="http://schemas.microsoft.com/office/drawing/2014/main" id="{AC7774F1-9CF0-4BDD-E42B-4C57821D6D2B}"/>
              </a:ext>
            </a:extLst>
          </p:cNvPr>
          <p:cNvPicPr>
            <a:picLocks noChangeAspect="1"/>
          </p:cNvPicPr>
          <p:nvPr>
            <a:videoFile r:link="rId3"/>
            <p:custDataLst>
              <p:tags r:id="rId4"/>
            </p:custDataLst>
            <p:extLst>
              <p:ext uri="{DAA4B4D4-6D71-4841-9C94-3DE7FCFB9230}">
                <p14:media xmlns:p14="http://schemas.microsoft.com/office/powerpoint/2010/main" r:embed="rId5">
                  <p14:trim st="308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20903" y="1520268"/>
            <a:ext cx="7194631" cy="38174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1E496B9-832A-C64A-E63C-E330E5C71E07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392539" y="3022352"/>
            <a:ext cx="2228427" cy="1568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sz="1400" dirty="0"/>
          </a:p>
          <a:p>
            <a:endParaRPr lang="fr-FR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Des effets d’animation;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Application est responsive;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Navigateurs compatibilité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200" dirty="0"/>
              <a:t>Validation </a:t>
            </a:r>
            <a:r>
              <a:rPr lang="fr-FR" sz="1200" i="0" u="none" strike="noStrike" baseline="0" dirty="0"/>
              <a:t>W3C.</a:t>
            </a:r>
          </a:p>
          <a:p>
            <a:br>
              <a:rPr lang="fr-FR" sz="1400" dirty="0">
                <a:latin typeface="+mn-lt"/>
              </a:rPr>
            </a:br>
            <a:br>
              <a:rPr lang="fr-FR" sz="1400" dirty="0"/>
            </a:br>
            <a:endParaRPr lang="fr-F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850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4BAFA49-6279-44D3-9012-17C4B13CE234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AA7269-0316-CA19-D92A-01BB2441C2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08739" y="4850733"/>
            <a:ext cx="2385267" cy="5029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4BA56A-08A5-C6D3-5D6D-BD9271176C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086913" y="4850733"/>
            <a:ext cx="2065199" cy="51058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E5C2E24-A6F6-8788-2E68-7D43488132F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817743" y="4850733"/>
            <a:ext cx="4435224" cy="7925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B55631B-F322-4DF1-AE5F-88DEB3C16B7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71500" y="278125"/>
            <a:ext cx="11049000" cy="369332"/>
          </a:xfrm>
          <a:prstGeom prst="rect">
            <a:avLst/>
          </a:prstGeom>
          <a:solidFill>
            <a:srgbClr val="233E6F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800" b="1" i="0" u="none" strike="noStrike" baseline="0" dirty="0">
                <a:solidFill>
                  <a:schemeClr val="bg1"/>
                </a:solidFill>
                <a:latin typeface="Calibri-Bold"/>
              </a:rPr>
              <a:t>Mise en conformité de l’application aux normes d’accès et de référencement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B2EB45F7-441F-C654-4E0D-8463745BF38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15"/>
          <a:srcRect r="35957"/>
          <a:stretch/>
        </p:blipFill>
        <p:spPr>
          <a:xfrm>
            <a:off x="8077828" y="783485"/>
            <a:ext cx="3082086" cy="244025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64A0037-3C71-3E0D-D018-FDCFF31EEBB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5555033" y="1051136"/>
            <a:ext cx="1422400" cy="1871134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B4F1473-7A24-6106-7AE6-891D7E976D8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35335" y="1235997"/>
            <a:ext cx="3158717" cy="1297412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319BF631-A6A6-DB48-A5D4-A20934FB055D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08740" y="4348480"/>
            <a:ext cx="170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highlight>
                  <a:srgbClr val="233E6F"/>
                </a:highlight>
              </a:rPr>
              <a:t>Référencement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905A583-B5BB-C990-AC57-65B3746DC249}"/>
              </a:ext>
            </a:extLst>
          </p:cNvPr>
          <p:cNvSpPr txBox="1">
            <a:spLocks/>
          </p:cNvSpPr>
          <p:nvPr>
            <p:custDataLst>
              <p:tags r:id="rId10"/>
            </p:custDataLst>
          </p:nvPr>
        </p:nvSpPr>
        <p:spPr>
          <a:xfrm>
            <a:off x="708739" y="2730078"/>
            <a:ext cx="1702568" cy="919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WAWE 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b="1" dirty="0"/>
              <a:t>Accessible Web</a:t>
            </a:r>
            <a:endParaRPr lang="fr-FR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27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A9E0A-C85F-4343-F554-FEEE8C9B9307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94283" y="430937"/>
            <a:ext cx="11234281" cy="352413"/>
          </a:xfrm>
          <a:solidFill>
            <a:srgbClr val="233E6F"/>
          </a:solidFill>
        </p:spPr>
        <p:txBody>
          <a:bodyPr>
            <a:normAutofit/>
          </a:bodyPr>
          <a:lstStyle/>
          <a:p>
            <a:pPr algn="ctr"/>
            <a:r>
              <a:rPr lang="fr-FR" sz="1800" b="1" i="0" u="none" strike="noStrike" baseline="0" dirty="0">
                <a:solidFill>
                  <a:schemeClr val="bg1"/>
                </a:solidFill>
                <a:latin typeface="Calibri-Bold"/>
              </a:rPr>
              <a:t>Programmation de l’interaction entre l’utilisateur et l’application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DB6D6B-34A5-2E2B-9C89-38FD8D32D55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BB68B5B-D47A-A408-5BF5-AD3BE3071EDA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763065" y="1823001"/>
            <a:ext cx="2665869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JWT </a:t>
            </a:r>
            <a:r>
              <a:rPr lang="fr-FR" sz="1200" dirty="0">
                <a:solidFill>
                  <a:schemeClr val="tx1"/>
                </a:solidFill>
              </a:rPr>
              <a:t>courte vie</a:t>
            </a:r>
          </a:p>
          <a:p>
            <a:pPr algn="ctr"/>
            <a:r>
              <a:rPr lang="fr-FR" dirty="0" err="1">
                <a:solidFill>
                  <a:schemeClr val="tx1"/>
                </a:solidFill>
              </a:rPr>
              <a:t>Refresh</a:t>
            </a:r>
            <a:r>
              <a:rPr lang="fr-FR" dirty="0">
                <a:solidFill>
                  <a:schemeClr val="tx1"/>
                </a:solidFill>
              </a:rPr>
              <a:t> JWT </a:t>
            </a:r>
            <a:r>
              <a:rPr lang="fr-FR" sz="1000" dirty="0">
                <a:solidFill>
                  <a:schemeClr val="tx1"/>
                </a:solidFill>
              </a:rPr>
              <a:t>longue vie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995D6B8-7EF8-3CA1-0226-334D45FED1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79862" y="1823897"/>
            <a:ext cx="2665870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Validation des formulaires côté client 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FA6FAF-C2DE-5273-F10C-103DD08CA5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763066" y="3468054"/>
            <a:ext cx="2665868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Vérification des   inputs depuis express-</a:t>
            </a:r>
            <a:r>
              <a:rPr lang="fr-FR" dirty="0" err="1">
                <a:solidFill>
                  <a:schemeClr val="tx1"/>
                </a:solidFill>
              </a:rPr>
              <a:t>validator</a:t>
            </a:r>
            <a:r>
              <a:rPr lang="fr-FR" dirty="0">
                <a:solidFill>
                  <a:schemeClr val="tx1"/>
                </a:solidFill>
              </a:rPr>
              <a:t> (</a:t>
            </a:r>
            <a:r>
              <a:rPr lang="fr-FR" dirty="0" err="1">
                <a:solidFill>
                  <a:schemeClr val="tx1"/>
                </a:solidFill>
              </a:rPr>
              <a:t>sanitazer</a:t>
            </a:r>
            <a:r>
              <a:rPr lang="fr-F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B85884A-B62B-7CD1-45C2-06E23FF5F20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8946267" y="1823001"/>
            <a:ext cx="2665870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Vérification native de </a:t>
            </a:r>
            <a:r>
              <a:rPr lang="fr-FR" dirty="0" err="1">
                <a:solidFill>
                  <a:schemeClr val="tx1"/>
                </a:solidFill>
              </a:rPr>
              <a:t>MondoDb</a:t>
            </a:r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0" name="Graphique 9" descr="Serveur contour">
            <a:extLst>
              <a:ext uri="{FF2B5EF4-FFF2-40B4-BE49-F238E27FC236}">
                <a16:creationId xmlns:a16="http://schemas.microsoft.com/office/drawing/2014/main" id="{90B6201B-1ECC-9E30-2F99-46E99C78B92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49444" y="1024325"/>
            <a:ext cx="720000" cy="720000"/>
          </a:xfrm>
          <a:prstGeom prst="rect">
            <a:avLst/>
          </a:prstGeom>
        </p:spPr>
      </p:pic>
      <p:pic>
        <p:nvPicPr>
          <p:cNvPr id="11" name="Graphique 10" descr="Base de données avec un remplissage uni">
            <a:extLst>
              <a:ext uri="{FF2B5EF4-FFF2-40B4-BE49-F238E27FC236}">
                <a16:creationId xmlns:a16="http://schemas.microsoft.com/office/drawing/2014/main" id="{FA1A1722-FB1A-C75B-D805-CB926892DA7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676019" y="904167"/>
            <a:ext cx="720000" cy="720000"/>
          </a:xfrm>
          <a:prstGeom prst="rect">
            <a:avLst/>
          </a:prstGeom>
        </p:spPr>
      </p:pic>
      <p:pic>
        <p:nvPicPr>
          <p:cNvPr id="14" name="Graphique 13" descr="Utilisateur avec un remplissage uni">
            <a:extLst>
              <a:ext uri="{FF2B5EF4-FFF2-40B4-BE49-F238E27FC236}">
                <a16:creationId xmlns:a16="http://schemas.microsoft.com/office/drawing/2014/main" id="{94F9747D-A459-4E9E-49EB-2747A7BE75D3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312734" y="904167"/>
            <a:ext cx="720000" cy="720000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667E889A-E9B9-622B-B0D8-70A412D0416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58238" y="3429000"/>
            <a:ext cx="2665868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Routes privées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DB18BA5-435A-5C86-E39A-0222A575099B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4763067" y="5034103"/>
            <a:ext cx="2665867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Activation compte Reset mot de passe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7B09DFC-1BD4-5FB5-6AA6-A4D7D5985280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558236" y="5034103"/>
            <a:ext cx="2665870" cy="11645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Message d’erreurs depuis server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C25C060-1DF2-B18E-EC4C-5DA7C382D64E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3343882" y="1194047"/>
            <a:ext cx="1389436" cy="606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>
                <a:solidFill>
                  <a:schemeClr val="tx1"/>
                </a:solidFill>
              </a:rPr>
              <a:t>Variables</a:t>
            </a:r>
          </a:p>
          <a:p>
            <a:pPr algn="ctr"/>
            <a:r>
              <a:rPr lang="fr-FR" sz="1200" dirty="0">
                <a:solidFill>
                  <a:schemeClr val="tx1"/>
                </a:solidFill>
              </a:rPr>
              <a:t>d’environnement</a:t>
            </a:r>
          </a:p>
        </p:txBody>
      </p:sp>
    </p:spTree>
    <p:extLst>
      <p:ext uri="{BB962C8B-B14F-4D97-AF65-F5344CB8AC3E}">
        <p14:creationId xmlns:p14="http://schemas.microsoft.com/office/powerpoint/2010/main" val="2796925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81E2DFD-09B2-BBDD-F2DA-E45905878F0E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fr-FR"/>
              <a:t>Open Weather App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3C64DC3-0974-8193-B2B4-213172A8782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1"/>
          <a:srcRect r="5541"/>
          <a:stretch/>
        </p:blipFill>
        <p:spPr>
          <a:xfrm>
            <a:off x="775898" y="1078823"/>
            <a:ext cx="4769224" cy="1963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D4F2AE2-3B0D-1482-BBCC-873DDE1E1D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5898" y="4261371"/>
            <a:ext cx="4609834" cy="1265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055157A-F102-1051-D653-817D545F8EB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084343" y="4241644"/>
            <a:ext cx="3846211" cy="2114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98F2DF63-E5A1-467C-94CA-A7BE7024D74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866987" y="501650"/>
            <a:ext cx="168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La route privée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B55754-99D9-1D62-9CE2-17AC1C1877A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416799" y="74930"/>
            <a:ext cx="281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Server express vérification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CEC8702-5336-3E2C-8852-101EA7AE0E9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553547" y="3815671"/>
            <a:ext cx="69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Hook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5675AB-8953-8749-79C8-E64546D1A30B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8248835" y="3811182"/>
            <a:ext cx="151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Extraction Id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C6CB673-6797-04AD-5382-114D168C100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5924236" y="736003"/>
            <a:ext cx="6014604" cy="251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0366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5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8986</TotalTime>
  <Words>788</Words>
  <Application>Microsoft Office PowerPoint</Application>
  <PresentationFormat>Grand écran</PresentationFormat>
  <Paragraphs>201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Calibri-Bold</vt:lpstr>
      <vt:lpstr>Thème Office</vt:lpstr>
      <vt:lpstr>Open Weather App</vt:lpstr>
      <vt:lpstr>Caractéristiques techniques du projet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Programmation de l’interaction entre l’utilisateur et l’application</vt:lpstr>
      <vt:lpstr>Présentation PowerPoint</vt:lpstr>
      <vt:lpstr>Présentation PowerPoint</vt:lpstr>
      <vt:lpstr>Présentation PowerPoint</vt:lpstr>
      <vt:lpstr>Base de données: MongoDb  +  mongoose Lien vers Figma Shema</vt:lpstr>
      <vt:lpstr>Présentation PowerPoint</vt:lpstr>
      <vt:lpstr>Problématiques intéressantes rencontrées: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Weather App</dc:title>
  <dc:creator>Marina DARDÉ</dc:creator>
  <cp:lastModifiedBy>Marina DARDÉ</cp:lastModifiedBy>
  <cp:revision>23</cp:revision>
  <dcterms:created xsi:type="dcterms:W3CDTF">2024-01-04T06:09:39Z</dcterms:created>
  <dcterms:modified xsi:type="dcterms:W3CDTF">2024-01-10T18:38:15Z</dcterms:modified>
</cp:coreProperties>
</file>